
<file path=[Content_Types].xml><?xml version="1.0" encoding="utf-8"?>
<Types xmlns="http://schemas.openxmlformats.org/package/2006/content-types">
  <Default Extension="jpeg" ContentType="image/jpe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94" r:id="rId3"/>
    <p:sldId id="295" r:id="rId5"/>
    <p:sldId id="259" r:id="rId6"/>
    <p:sldId id="298" r:id="rId7"/>
    <p:sldId id="302" r:id="rId8"/>
    <p:sldId id="293" r:id="rId9"/>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F9A"/>
    <a:srgbClr val="BB1F06"/>
    <a:srgbClr val="1B4C98"/>
    <a:srgbClr val="F2F2F2"/>
    <a:srgbClr val="A81805"/>
    <a:srgbClr val="06B1EE"/>
    <a:srgbClr val="93D154"/>
    <a:srgbClr val="03AD55"/>
    <a:srgbClr val="00225F"/>
    <a:srgbClr val="007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18" autoAdjust="0"/>
    <p:restoredTop sz="94660"/>
  </p:normalViewPr>
  <p:slideViewPr>
    <p:cSldViewPr snapToGrid="0">
      <p:cViewPr varScale="1">
        <p:scale>
          <a:sx n="82" d="100"/>
          <a:sy n="82" d="100"/>
        </p:scale>
        <p:origin x="82" y="27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gs" Target="tags/tag4.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A9114-0D18-4338-8D7A-D6C820C2B5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A3F94-A915-4F55-A2FE-C3A06A11280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0A3F94-A915-4F55-A2FE-C3A06A11280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F3DBD-23EF-4E04-ABF9-7706212C94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B7F03D-E8F2-415C-8238-6C2328E70F4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F3DBD-23EF-4E04-ABF9-7706212C942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7F03D-E8F2-415C-8238-6C2328E70F4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8000" r="-18000"/>
          </a:stretch>
        </a:blipFill>
        <a:effectLst/>
      </p:bgPr>
    </p:bg>
    <p:spTree>
      <p:nvGrpSpPr>
        <p:cNvPr id="1" name=""/>
        <p:cNvGrpSpPr/>
        <p:nvPr/>
      </p:nvGrpSpPr>
      <p:grpSpPr>
        <a:xfrm>
          <a:off x="0" y="0"/>
          <a:ext cx="0" cy="0"/>
          <a:chOff x="0" y="0"/>
          <a:chExt cx="0" cy="0"/>
        </a:xfrm>
      </p:grpSpPr>
      <p:sp>
        <p:nvSpPr>
          <p:cNvPr id="29" name="矩形 28"/>
          <p:cNvSpPr/>
          <p:nvPr/>
        </p:nvSpPr>
        <p:spPr>
          <a:xfrm>
            <a:off x="856615" y="2409190"/>
            <a:ext cx="5241290" cy="1595120"/>
          </a:xfrm>
          <a:prstGeom prst="rect">
            <a:avLst/>
          </a:prstGeom>
        </p:spPr>
        <p:txBody>
          <a:bodyPr wrap="square">
            <a:spAutoFit/>
          </a:bodyPr>
          <a:lstStyle/>
          <a:p>
            <a:pPr algn="ctr">
              <a:lnSpc>
                <a:spcPts val="5865"/>
              </a:lnSpc>
            </a:pPr>
            <a:r>
              <a:rPr lang="zh-CN" altLang="en-US" sz="3200" b="1" dirty="0">
                <a:solidFill>
                  <a:schemeClr val="bg1"/>
                </a:solidFill>
                <a:latin typeface="微软雅黑" panose="020B0503020204020204" pitchFamily="34" charset="-122"/>
                <a:ea typeface="微软雅黑" panose="020B0503020204020204" pitchFamily="34" charset="-122"/>
              </a:rPr>
              <a:t>济宁高新区行政审批服务</a:t>
            </a:r>
            <a:r>
              <a:rPr lang="zh-CN" altLang="en-US" sz="3200" b="1" dirty="0">
                <a:solidFill>
                  <a:schemeClr val="bg1"/>
                </a:solidFill>
                <a:latin typeface="微软雅黑" panose="020B0503020204020204" pitchFamily="34" charset="-122"/>
                <a:ea typeface="微软雅黑" panose="020B0503020204020204" pitchFamily="34" charset="-122"/>
                <a:sym typeface="+mn-ea"/>
              </a:rPr>
              <a:t>局     </a:t>
            </a:r>
            <a:r>
              <a:rPr lang="zh-CN" altLang="en-US" sz="3200" b="1" dirty="0">
                <a:solidFill>
                  <a:schemeClr val="bg1"/>
                </a:solidFill>
                <a:latin typeface="微软雅黑" panose="020B0503020204020204" pitchFamily="34" charset="-122"/>
                <a:ea typeface="微软雅黑" panose="020B0503020204020204" pitchFamily="34" charset="-122"/>
              </a:rPr>
              <a:t>政府信息公开工作年报</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856615" y="1287145"/>
            <a:ext cx="5101590" cy="922020"/>
          </a:xfrm>
          <a:prstGeom prst="rect">
            <a:avLst/>
          </a:prstGeom>
        </p:spPr>
        <p:txBody>
          <a:bodyPr wrap="square" anchor="ctr">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2020年</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5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0" y="715306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2"/>
                                        </p:tgtEl>
                                        <p:attrNameLst>
                                          <p:attrName>ppt_y</p:attrName>
                                        </p:attrNameLst>
                                      </p:cBhvr>
                                      <p:tavLst>
                                        <p:tav tm="0">
                                          <p:val>
                                            <p:strVal val="#ppt_y"/>
                                          </p:val>
                                        </p:tav>
                                        <p:tav tm="100000">
                                          <p:val>
                                            <p:strVal val="#ppt_y"/>
                                          </p:val>
                                        </p:tav>
                                      </p:tavLst>
                                    </p:anim>
                                    <p:anim calcmode="lin" valueType="num">
                                      <p:cBhvr>
                                        <p:cTn id="12"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2"/>
                                        </p:tgtEl>
                                      </p:cBhvr>
                                    </p:animEffect>
                                  </p:childTnLst>
                                </p:cTn>
                              </p:par>
                            </p:childTnLst>
                          </p:cTn>
                        </p:par>
                        <p:par>
                          <p:cTn id="15" fill="hold">
                            <p:stCondLst>
                              <p:cond delay="7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9"/>
                                        </p:tgtEl>
                                        <p:attrNameLst>
                                          <p:attrName>ppt_y</p:attrName>
                                        </p:attrNameLst>
                                      </p:cBhvr>
                                      <p:tavLst>
                                        <p:tav tm="0">
                                          <p:val>
                                            <p:strVal val="#ppt_y"/>
                                          </p:val>
                                        </p:tav>
                                        <p:tav tm="100000">
                                          <p:val>
                                            <p:strVal val="#ppt_y"/>
                                          </p:val>
                                        </p:tav>
                                      </p:tavLst>
                                    </p:anim>
                                    <p:anim calcmode="lin" valueType="num">
                                      <p:cBhvr>
                                        <p:cTn id="20"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56"/>
                </p:tgtEl>
              </p:cMediaNode>
            </p:audio>
          </p:childTnLst>
        </p:cTn>
      </p:par>
    </p:tnLst>
    <p:bldLst>
      <p:bldP spid="29"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9" name="矩形 18"/>
          <p:cNvSpPr/>
          <p:nvPr/>
        </p:nvSpPr>
        <p:spPr>
          <a:xfrm>
            <a:off x="221615" y="292100"/>
            <a:ext cx="2173605"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44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 name="矩形 1"/>
          <p:cNvSpPr/>
          <p:nvPr/>
        </p:nvSpPr>
        <p:spPr>
          <a:xfrm>
            <a:off x="2249805" y="1168400"/>
            <a:ext cx="8477885" cy="1718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l"/>
            <a:r>
              <a:rPr lang="zh-CN"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sym typeface="+mn-ea"/>
              </a:rPr>
              <a:t>一、总体情况</a:t>
            </a:r>
            <a:r>
              <a:rPr lang="zh-CN" altLang="en-US" sz="16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endParaRPr lang="zh-CN" altLang="en-US"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l"/>
            <a:r>
              <a:rPr lang="zh-CN" altLang="en-US"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根据《中华人民共和国政府信息公开条例》和省市关于政府信息公开的有关要求规定，现向社会公布2020年度本部门政府信息公开工作报告。本报告由2020年政务公开工作总体情况、主动公开情况、依申请公开情况、行政复议和行政诉讼情况、存在的主要问题及改进情况、其他需要报告的事项等六部分组成。</a:t>
            </a:r>
            <a:endPar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l"/>
            <a:r>
              <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报告所列数据统计期限自2020年1月1日起至2020年12月31日止。</a:t>
            </a:r>
            <a:endPar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l"/>
            <a:r>
              <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2020年行政审批服务局深入贯彻落实习近平新时代中国特色社会主义思想和党的十九大及十九届历次全会精神，围绕“放权、精简、集成、共享”，聚焦重点难点发力，敢于攻坚克难，承接省级权力事项，在全省率先推行“区域性评估”、“四即模式</a:t>
            </a:r>
            <a:r>
              <a:rPr lang="en-US" altLang="zh-CN"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、“跑小青”等特色服务，扎实推进“一门、一窗、一网”等工作，深入推进放管服改革，营商环境、政务服务环境得到持续改善。</a:t>
            </a:r>
            <a:endPar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l"/>
            <a:r>
              <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       2020年度，行政审批服务局主动公开政策文件类信息14条；政策解读与回应4条；重点领域类信息34条；行政权力运行信息9条；应急管理信息6条；公示公告90条。</a:t>
            </a:r>
            <a:endParaRPr lang="zh-CN" altLang="en-US" sz="14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39" name="图片 38" descr="水里的城市&#10;&#10;描述已自动生成"/>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32744" b="27395"/>
          <a:stretch>
            <a:fillRect/>
          </a:stretch>
        </p:blipFill>
        <p:spPr>
          <a:xfrm>
            <a:off x="2310765" y="3394710"/>
            <a:ext cx="8304530" cy="27400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00" name="文本框 99"/>
          <p:cNvSpPr txBox="1"/>
          <p:nvPr/>
        </p:nvSpPr>
        <p:spPr>
          <a:xfrm>
            <a:off x="497840" y="260985"/>
            <a:ext cx="8377555" cy="337185"/>
          </a:xfrm>
          <a:prstGeom prst="rect">
            <a:avLst/>
          </a:prstGeom>
          <a:noFill/>
          <a:ln w="9525">
            <a:noFill/>
          </a:ln>
        </p:spPr>
        <p:txBody>
          <a:bodyPr wrap="square">
            <a:spAutoFit/>
            <a:scene3d>
              <a:camera prst="orthographicFront"/>
              <a:lightRig rig="threePt" dir="t"/>
            </a:scene3d>
          </a:bodyPr>
          <a:p>
            <a:pPr indent="266700"/>
            <a:r>
              <a:rPr lang="zh-CN"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rPr>
              <a:t>二、主动公开政府信息情况</a:t>
            </a:r>
            <a:endParaRPr lang="zh-CN" altLang="en-US"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endParaRPr>
          </a:p>
        </p:txBody>
      </p:sp>
      <p:graphicFrame>
        <p:nvGraphicFramePr>
          <p:cNvPr id="2" name="表格 1"/>
          <p:cNvGraphicFramePr/>
          <p:nvPr>
            <p:custDataLst>
              <p:tags r:id="rId1"/>
            </p:custDataLst>
          </p:nvPr>
        </p:nvGraphicFramePr>
        <p:xfrm>
          <a:off x="497205" y="687705"/>
          <a:ext cx="10557510" cy="5816600"/>
        </p:xfrm>
        <a:graphic>
          <a:graphicData uri="http://schemas.openxmlformats.org/drawingml/2006/table">
            <a:tbl>
              <a:tblPr firstRow="1" bandRow="1">
                <a:tableStyleId>{5940675A-B579-460E-94D1-54222C63F5DA}</a:tableStyleId>
              </a:tblPr>
              <a:tblGrid>
                <a:gridCol w="4037965"/>
                <a:gridCol w="2431415"/>
                <a:gridCol w="6350"/>
                <a:gridCol w="1640205"/>
                <a:gridCol w="2441575"/>
              </a:tblGrid>
              <a:tr h="304800">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第二十条第（一）项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5880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信息内容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本年新</a:t>
                      </a:r>
                      <a:r>
                        <a:rPr lang="en-US" sz="1000" b="0">
                          <a:latin typeface="Calibri" panose="020F0502020204030204" pitchFamily="34" charset="0"/>
                          <a:cs typeface="Calibri" panose="020F0502020204030204" pitchFamily="34" charset="0"/>
                        </a:rPr>
                        <a:t>制作数量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本年新</a:t>
                      </a:r>
                      <a:r>
                        <a:rPr lang="en-US" sz="1000" b="0">
                          <a:latin typeface="Calibri" panose="020F0502020204030204" pitchFamily="34" charset="0"/>
                          <a:cs typeface="Calibri" panose="020F0502020204030204" pitchFamily="34" charset="0"/>
                        </a:rPr>
                        <a:t>公开数量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对外公开总数量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02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规章</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21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规范性文件</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第二十条第（五）项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9370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信息内容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上一年项目数量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本年增/减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处理决定数量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02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行政许可</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28</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14916</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29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其他对外管理服务事项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第二十条第（六）项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9370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信息内容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上一年项目数量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本年增/减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处理决定数量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行政处罚</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行政强制</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2100">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第二十条第（八）项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6510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信息内容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上一年项目数量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本年增/减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429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行政事业性收费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2100">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第二十条第（九）项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6830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信息内容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采购项目数量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采购总金额</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3020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政府集中采购</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4</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altLang="en-US" sz="1000" b="0">
                          <a:latin typeface="宋体" panose="02010600030101010101" pitchFamily="2" charset="-122"/>
                          <a:ea typeface="宋体" panose="02010600030101010101" pitchFamily="2" charset="-122"/>
                          <a:cs typeface="宋体" panose="02010600030101010101" pitchFamily="2" charset="-122"/>
                        </a:rPr>
                        <a:t>631516</a:t>
                      </a:r>
                      <a:r>
                        <a:rPr lang="zh-CN" altLang="en-US" sz="1000" b="0">
                          <a:latin typeface="宋体" panose="02010600030101010101" pitchFamily="2" charset="-122"/>
                          <a:ea typeface="宋体" panose="02010600030101010101" pitchFamily="2" charset="-122"/>
                          <a:cs typeface="宋体" panose="02010600030101010101" pitchFamily="2" charset="-122"/>
                        </a:rPr>
                        <a:t>元</a:t>
                      </a:r>
                      <a:endParaRPr lang="zh-CN"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00" name="文本框 99"/>
          <p:cNvSpPr txBox="1"/>
          <p:nvPr/>
        </p:nvSpPr>
        <p:spPr>
          <a:xfrm>
            <a:off x="31115" y="-38417"/>
            <a:ext cx="5080000" cy="306705"/>
          </a:xfrm>
          <a:prstGeom prst="rect">
            <a:avLst/>
          </a:prstGeom>
          <a:noFill/>
          <a:ln w="9525">
            <a:noFill/>
          </a:ln>
        </p:spPr>
        <p:txBody>
          <a:bodyPr>
            <a:spAutoFit/>
          </a:bodyPr>
          <a:p>
            <a:pPr indent="266700"/>
            <a:r>
              <a:rPr lang="zh-CN" sz="14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rPr>
              <a:t>三、收到和处理政府信息公开申请情况</a:t>
            </a:r>
            <a:endParaRPr lang="zh-CN" altLang="en-US" sz="14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endParaRPr>
          </a:p>
        </p:txBody>
      </p:sp>
      <p:graphicFrame>
        <p:nvGraphicFramePr>
          <p:cNvPr id="2" name="表格 1"/>
          <p:cNvGraphicFramePr/>
          <p:nvPr>
            <p:custDataLst>
              <p:tags r:id="rId1"/>
            </p:custDataLst>
          </p:nvPr>
        </p:nvGraphicFramePr>
        <p:xfrm>
          <a:off x="31115" y="249238"/>
          <a:ext cx="12138025" cy="6565900"/>
        </p:xfrm>
        <a:graphic>
          <a:graphicData uri="http://schemas.openxmlformats.org/drawingml/2006/table">
            <a:tbl>
              <a:tblPr firstRow="1" bandRow="1">
                <a:tableStyleId>{5940675A-B579-460E-94D1-54222C63F5DA}</a:tableStyleId>
              </a:tblPr>
              <a:tblGrid>
                <a:gridCol w="822960"/>
                <a:gridCol w="1144270"/>
                <a:gridCol w="2790190"/>
                <a:gridCol w="1090930"/>
                <a:gridCol w="1010285"/>
                <a:gridCol w="1010285"/>
                <a:gridCol w="1088390"/>
                <a:gridCol w="1301115"/>
                <a:gridCol w="949325"/>
                <a:gridCol w="930275"/>
              </a:tblGrid>
              <a:tr h="186055">
                <a:tc rowSpan="3" gridSpan="3">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（本列数据的勾稽关系为：第一项加第二项之和，等于第三项加第四项之和）</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hMerge="1">
                  <a:tcPr>
                    <a:lnT w="12700" cap="flat" cmpd="sng">
                      <a:solidFill>
                        <a:srgbClr val="080000"/>
                      </a:solidFill>
                      <a:prstDash val="solid"/>
                      <a:headEnd type="none" w="med" len="med"/>
                      <a:tailEnd type="none" w="med" len="med"/>
                    </a:lnT>
                  </a:tcPr>
                </a:tc>
                <a:tc rowSpan="3"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7">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申请人情况</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63195">
                <a:tc vMerge="1" gridSpan="3">
                  <a:tcPr>
                    <a:lnL w="12700" cap="flat" cmpd="sng">
                      <a:solidFill>
                        <a:srgbClr val="080000"/>
                      </a:solidFill>
                      <a:prstDash val="solid"/>
                      <a:headEnd type="none" w="med" len="med"/>
                      <a:tailEnd type="none" w="med" len="med"/>
                    </a:lnL>
                  </a:tcPr>
                </a:tc>
                <a:tc vMerge="1" hMerge="1">
                  <a:tcPr/>
                </a:tc>
                <a:tc vMerge="1" hMerge="1">
                  <a:tcPr>
                    <a:lnR w="12700" cap="flat" cmpd="sng">
                      <a:solidFill>
                        <a:srgbClr val="080000"/>
                      </a:solidFill>
                      <a:prstDash val="solid"/>
                      <a:headEnd type="none" w="med" len="med"/>
                      <a:tailEnd type="none" w="med" len="med"/>
                    </a:lnR>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自然人</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法人或其他组织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总计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vMerge="1" gridSpan="3">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商业企业</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科研机构</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社会公益组织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法律服务机构</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其他</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162560">
                <a:tc gridSpan="3">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一、本年新收政府信息公开申请数量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gridSpan="3">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二、上年结转政府信息公开申请数量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rowSpan="20">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三、本年度办理结果</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000" b="0">
                          <a:latin typeface="楷体" panose="02010609060101010101" charset="-122"/>
                          <a:ea typeface="楷体" panose="02010609060101010101" charset="-122"/>
                          <a:cs typeface="楷体" panose="02010609060101010101" charset="-122"/>
                        </a:rPr>
                        <a:t>（一）予以公开</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1000" b="0">
                          <a:latin typeface="楷体" panose="02010609060101010101" charset="-122"/>
                          <a:ea typeface="楷体" panose="02010609060101010101" charset="-122"/>
                          <a:cs typeface="楷体" panose="02010609060101010101" charset="-122"/>
                        </a:rPr>
                        <a:t>（二）部分公开（区分处理的，只计这一情形，不计其他情形）</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8">
                  <a:txBody>
                    <a:bodyPr/>
                    <a:p>
                      <a:pPr indent="0">
                        <a:buNone/>
                      </a:pPr>
                      <a:r>
                        <a:rPr lang="en-US" sz="1000" b="0">
                          <a:latin typeface="楷体" panose="02010609060101010101" charset="-122"/>
                          <a:ea typeface="楷体" panose="02010609060101010101" charset="-122"/>
                          <a:cs typeface="楷体" panose="02010609060101010101" charset="-122"/>
                        </a:rPr>
                        <a:t>（三）不予公开</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楷体" panose="02010609060101010101" charset="-122"/>
                          <a:ea typeface="楷体" panose="02010609060101010101" charset="-122"/>
                          <a:cs typeface="楷体" panose="02010609060101010101" charset="-122"/>
                        </a:rPr>
                        <a:t>1.属于国家秘密</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2.其他法律行政法规禁止公开</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3.危及“三安全一稳定”</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4.保护第三方合法权益</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5.属于三类内部事务信息</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6.属于四类过程性信息</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7.属于行政执法案卷</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0">
                          <a:latin typeface="楷体" panose="02010609060101010101" charset="-122"/>
                          <a:ea typeface="楷体" panose="02010609060101010101" charset="-122"/>
                          <a:cs typeface="楷体" panose="02010609060101010101" charset="-122"/>
                        </a:rPr>
                        <a:t>8.属于行政查询事项</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1000" b="0">
                          <a:latin typeface="楷体" panose="02010609060101010101" charset="-122"/>
                          <a:ea typeface="楷体" panose="02010609060101010101" charset="-122"/>
                          <a:cs typeface="楷体" panose="02010609060101010101" charset="-122"/>
                        </a:rPr>
                        <a:t>（四）无法提供</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楷体" panose="02010609060101010101" charset="-122"/>
                          <a:ea typeface="楷体" panose="02010609060101010101" charset="-122"/>
                          <a:cs typeface="楷体" panose="02010609060101010101" charset="-122"/>
                        </a:rPr>
                        <a:t>1.本机关不掌握相关政府信息</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2.没有现成信息需要另行制作</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0">
                          <a:latin typeface="楷体" panose="02010609060101010101" charset="-122"/>
                          <a:ea typeface="楷体" panose="02010609060101010101" charset="-122"/>
                          <a:cs typeface="楷体" panose="02010609060101010101" charset="-122"/>
                        </a:rPr>
                        <a:t>3.补正后申请内容仍不明确</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5">
                  <a:txBody>
                    <a:bodyPr/>
                    <a:p>
                      <a:pPr indent="0">
                        <a:buNone/>
                      </a:pPr>
                      <a:r>
                        <a:rPr lang="en-US" sz="1000" b="0">
                          <a:latin typeface="楷体" panose="02010609060101010101" charset="-122"/>
                          <a:ea typeface="楷体" panose="02010609060101010101" charset="-122"/>
                          <a:cs typeface="楷体" panose="02010609060101010101" charset="-122"/>
                        </a:rPr>
                        <a:t>（五）不予处理</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楷体" panose="02010609060101010101" charset="-122"/>
                          <a:ea typeface="楷体" panose="02010609060101010101" charset="-122"/>
                          <a:cs typeface="楷体" panose="02010609060101010101" charset="-122"/>
                        </a:rPr>
                        <a:t>1.信访举报投诉类申请</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2.重复申请</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3.要求提供公开出版物</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0">
                          <a:latin typeface="楷体" panose="02010609060101010101" charset="-122"/>
                          <a:ea typeface="楷体" panose="02010609060101010101" charset="-122"/>
                          <a:cs typeface="楷体" panose="02010609060101010101" charset="-122"/>
                        </a:rPr>
                        <a:t>4.无正当理由大量反复申请</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2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0">
                          <a:latin typeface="楷体" panose="02010609060101010101" charset="-122"/>
                          <a:ea typeface="楷体" panose="02010609060101010101" charset="-122"/>
                          <a:cs typeface="楷体" panose="02010609060101010101" charset="-122"/>
                        </a:rPr>
                        <a:t>5.要求行政机关确认或重新出具已获取信息</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35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1000" b="0">
                          <a:latin typeface="楷体" panose="02010609060101010101" charset="-122"/>
                          <a:ea typeface="楷体" panose="02010609060101010101" charset="-122"/>
                          <a:cs typeface="楷体" panose="02010609060101010101" charset="-122"/>
                        </a:rPr>
                        <a:t>（六）其他处理</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57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p>
                      <a:pPr indent="0">
                        <a:buNone/>
                      </a:pPr>
                      <a:r>
                        <a:rPr lang="en-US" sz="1000" b="0">
                          <a:latin typeface="楷体" panose="02010609060101010101" charset="-122"/>
                          <a:ea typeface="楷体" panose="02010609060101010101" charset="-122"/>
                          <a:cs typeface="楷体" panose="02010609060101010101" charset="-122"/>
                        </a:rPr>
                        <a:t>（七）总计</a:t>
                      </a:r>
                      <a:endParaRPr lang="en-US" altLang="en-US" sz="1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7025">
                <a:tc gridSpan="3">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四、结转下年度继续办理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3556000" y="6847522"/>
            <a:ext cx="5080000" cy="829945"/>
          </a:xfrm>
          <a:prstGeom prst="rect">
            <a:avLst/>
          </a:prstGeom>
          <a:noFill/>
          <a:ln w="9525">
            <a:noFill/>
          </a:ln>
        </p:spPr>
        <p:txBody>
          <a:bodyPr>
            <a:spAutoFit/>
          </a:bodyPr>
          <a:p>
            <a:pPr indent="266700"/>
            <a:r>
              <a:rPr lang="en-US" sz="1200" b="0">
                <a:latin typeface="宋体" panose="02010600030101010101" pitchFamily="2" charset="-122"/>
              </a:rPr>
              <a:t>  </a:t>
            </a:r>
            <a:r>
              <a:rPr lang="en-US" sz="1200" b="1">
                <a:latin typeface="宋体" panose="02010600030101010101" pitchFamily="2" charset="-122"/>
              </a:rPr>
              <a:t> </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00" name="文本框 99"/>
          <p:cNvSpPr txBox="1"/>
          <p:nvPr/>
        </p:nvSpPr>
        <p:spPr>
          <a:xfrm>
            <a:off x="308610" y="269875"/>
            <a:ext cx="8950960" cy="706755"/>
          </a:xfrm>
          <a:prstGeom prst="rect">
            <a:avLst/>
          </a:prstGeom>
          <a:noFill/>
          <a:ln w="9525">
            <a:noFill/>
          </a:ln>
        </p:spPr>
        <p:txBody>
          <a:bodyPr wrap="square">
            <a:spAutoFit/>
          </a:bodyPr>
          <a:p>
            <a:pPr indent="266700"/>
            <a:r>
              <a:rPr lang="zh-CN"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rPr>
              <a:t>四、政府信息公开行政复议、行政诉讼情况</a:t>
            </a:r>
            <a:endParaRPr lang="en-US" sz="1600" b="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ndParaRPr>
          </a:p>
          <a:p>
            <a:pPr indent="266700"/>
            <a:r>
              <a:rPr lang="en-US" sz="2400" b="0">
                <a:latin typeface="宋体" panose="02010600030101010101" pitchFamily="2" charset="-122"/>
              </a:rPr>
              <a:t> </a:t>
            </a:r>
            <a:endParaRPr lang="en-US" altLang="en-US" sz="2400" b="0">
              <a:latin typeface="宋体" panose="02010600030101010101" pitchFamily="2" charset="-122"/>
            </a:endParaRPr>
          </a:p>
        </p:txBody>
      </p:sp>
      <p:graphicFrame>
        <p:nvGraphicFramePr>
          <p:cNvPr id="2" name="表格 1"/>
          <p:cNvGraphicFramePr/>
          <p:nvPr/>
        </p:nvGraphicFramePr>
        <p:xfrm>
          <a:off x="238760" y="730250"/>
          <a:ext cx="10149205" cy="1621790"/>
        </p:xfrm>
        <a:graphic>
          <a:graphicData uri="http://schemas.openxmlformats.org/drawingml/2006/table">
            <a:tbl>
              <a:tblPr firstRow="1" bandRow="1">
                <a:tableStyleId>{5940675A-B579-460E-94D1-54222C63F5DA}</a:tableStyleId>
              </a:tblPr>
              <a:tblGrid>
                <a:gridCol w="677545"/>
                <a:gridCol w="674370"/>
                <a:gridCol w="676275"/>
                <a:gridCol w="674370"/>
                <a:gridCol w="737870"/>
                <a:gridCol w="615950"/>
                <a:gridCol w="676910"/>
                <a:gridCol w="676910"/>
                <a:gridCol w="677545"/>
                <a:gridCol w="676275"/>
                <a:gridCol w="677545"/>
                <a:gridCol w="676275"/>
                <a:gridCol w="677545"/>
                <a:gridCol w="676275"/>
                <a:gridCol w="677545"/>
              </a:tblGrid>
              <a:tr h="231775">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行政复议</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10">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行政诉讼</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31775">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结果维持</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结果纠正</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其他结果</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尚未审结</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总计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未经复议直接起诉</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复议后起诉</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9264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结果维持</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结果纠正</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其他结果</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尚未审结</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总计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结果维持</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结果纠正</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其他结果</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尚未审结</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总计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775">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238760" y="2489200"/>
            <a:ext cx="10237470" cy="2037715"/>
          </a:xfrm>
          <a:prstGeom prst="rect">
            <a:avLst/>
          </a:prstGeom>
          <a:noFill/>
          <a:ln w="9525">
            <a:noFill/>
          </a:ln>
        </p:spPr>
        <p:txBody>
          <a:bodyPr wrap="square">
            <a:spAutoFit/>
          </a:bodyPr>
          <a:p>
            <a:pPr indent="266700"/>
            <a:r>
              <a:rPr lang="zh-CN"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rPr>
              <a:t>五、存在的主要问题及改进情况</a:t>
            </a:r>
            <a:endParaRPr lang="en-US" sz="1600" b="0">
              <a:solidFill>
                <a:srgbClr val="000000"/>
              </a:solidFill>
              <a:latin typeface="宋体" panose="02010600030101010101" pitchFamily="2" charset="-122"/>
            </a:endParaRPr>
          </a:p>
          <a:p>
            <a:pPr indent="266700"/>
            <a:r>
              <a:rPr lang="en-US" sz="1200" b="0">
                <a:solidFill>
                  <a:srgbClr val="000000"/>
                </a:solidFill>
                <a:latin typeface="宋体" panose="02010600030101010101" pitchFamily="2" charset="-122"/>
              </a:rPr>
              <a:t>    2020</a:t>
            </a:r>
            <a:r>
              <a:rPr lang="zh-CN" sz="1200" b="0">
                <a:solidFill>
                  <a:srgbClr val="000000"/>
                </a:solidFill>
                <a:ea typeface="宋体" panose="02010600030101010101" pitchFamily="2" charset="-122"/>
              </a:rPr>
              <a:t>年，行政审批服务局政府信息公开工作取得了新的进展，但同时也存在一些不足，如主动公开意识需加强，政务公开工作还不够深入，部分栏目网站部分栏目建设仍不够完善等。针对以上存在的问题，我们将认真分析，逐一研究，着力从以下几个方面加以改进：       一是完善机制。建立健全各项规章制度，明确分工，责任到人。要求各科室印发文件时，按照规定注明是否公开，保证信息公开的时效性和严肃性。        二是强化培训。通过多种形式，组织人员培训，提高工作人员信息公开意识，开展多种形式的交流，开阔视野，拓展信息公开渠道和形式。        三是抓好落实。信息联络人员与各科室多沟通，共同努力将信息收集与公开同步进行，确保信息公开的及时、准确、全面。</a:t>
            </a:r>
            <a:r>
              <a:rPr lang="en-US" sz="1200" b="1">
                <a:latin typeface="宋体" panose="02010600030101010101" pitchFamily="2" charset="-122"/>
              </a:rPr>
              <a:t> </a:t>
            </a:r>
            <a:endParaRPr lang="zh-CN" sz="1200" b="1">
              <a:ea typeface="宋体" panose="02010600030101010101" pitchFamily="2" charset="-122"/>
            </a:endParaRPr>
          </a:p>
          <a:p>
            <a:pPr indent="266700"/>
            <a:r>
              <a:rPr lang="zh-CN" sz="1600" b="1">
                <a:ln w="10160">
                  <a:solidFill>
                    <a:schemeClr val="accent5"/>
                  </a:solidFill>
                  <a:prstDash val="solid"/>
                </a:ln>
                <a:solidFill>
                  <a:srgbClr val="FFFFFF"/>
                </a:solidFill>
                <a:effectLst>
                  <a:outerShdw blurRad="38100" dist="22860" dir="5400000" algn="tl" rotWithShape="0">
                    <a:srgbClr val="000000">
                      <a:alpha val="30000"/>
                    </a:srgbClr>
                  </a:outerShdw>
                </a:effectLst>
                <a:ea typeface="宋体" panose="02010600030101010101" pitchFamily="2" charset="-122"/>
              </a:rPr>
              <a:t>六、其他需要报告的事项</a:t>
            </a:r>
            <a:endParaRPr lang="zh-CN" sz="1600" b="0">
              <a:solidFill>
                <a:srgbClr val="000000"/>
              </a:solidFill>
              <a:ea typeface="宋体" panose="02010600030101010101" pitchFamily="2" charset="-122"/>
            </a:endParaRPr>
          </a:p>
          <a:p>
            <a:pPr indent="266700"/>
            <a:r>
              <a:rPr lang="zh-CN" sz="1200" b="0">
                <a:solidFill>
                  <a:srgbClr val="000000"/>
                </a:solidFill>
                <a:ea typeface="宋体" panose="02010600030101010101" pitchFamily="2" charset="-122"/>
              </a:rPr>
              <a:t>       无。</a:t>
            </a:r>
            <a:r>
              <a:rPr lang="en-US" sz="1050" b="0">
                <a:latin typeface="Calibri" panose="020F0502020204030204" pitchFamily="34" charset="0"/>
              </a:rPr>
              <a:t> </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8000" r="-18000"/>
          </a:stretch>
        </a:blipFill>
        <a:effectLst/>
      </p:bgPr>
    </p:bg>
    <p:spTree>
      <p:nvGrpSpPr>
        <p:cNvPr id="1" name=""/>
        <p:cNvGrpSpPr/>
        <p:nvPr/>
      </p:nvGrpSpPr>
      <p:grpSpPr>
        <a:xfrm>
          <a:off x="0" y="0"/>
          <a:ext cx="0" cy="0"/>
          <a:chOff x="0" y="0"/>
          <a:chExt cx="0" cy="0"/>
        </a:xfrm>
      </p:grpSpPr>
      <p:sp>
        <p:nvSpPr>
          <p:cNvPr id="24" name="文本框 23"/>
          <p:cNvSpPr txBox="1"/>
          <p:nvPr/>
        </p:nvSpPr>
        <p:spPr>
          <a:xfrm>
            <a:off x="2047849" y="3848554"/>
            <a:ext cx="3877985" cy="523220"/>
          </a:xfrm>
          <a:prstGeom prst="rect">
            <a:avLst/>
          </a:prstGeom>
          <a:noFill/>
        </p:spPr>
        <p:txBody>
          <a:bodyPr wrap="none" rtlCol="0">
            <a:spAutoFit/>
          </a:bodyPr>
          <a:lstStyle/>
          <a:p>
            <a:pPr algn="ctr"/>
            <a:r>
              <a:rPr lang="zh-CN" altLang="en-US" sz="2800" spc="2000" dirty="0">
                <a:solidFill>
                  <a:schemeClr val="bg1"/>
                </a:solidFill>
                <a:latin typeface="微软雅黑" panose="020B0503020204020204" pitchFamily="34" charset="-122"/>
                <a:ea typeface="微软雅黑" panose="020B0503020204020204" pitchFamily="34" charset="-122"/>
                <a:cs typeface="+mn-ea"/>
                <a:sym typeface="+mn-lt"/>
              </a:rPr>
              <a:t>谢谢您的观看</a:t>
            </a:r>
            <a:endParaRPr lang="zh-CN" altLang="en-US" sz="2800" spc="20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p="http://schemas.openxmlformats.org/presentationml/2006/main">
  <p:tag name="KSO_WM_UNIT_PLACING_PICTURE_USER_VIEWPORT" val="{&quot;height&quot;:3044.151181102362,&quot;width&quot;:12944.067716535434}"/>
</p:tagLst>
</file>

<file path=ppt/tags/tag2.xml><?xml version="1.0" encoding="utf-8"?>
<p:tagLst xmlns:p="http://schemas.openxmlformats.org/presentationml/2006/main">
  <p:tag name="KSO_WM_UNIT_TABLE_BEAUTIFY" val="smartTable{68a929f1-fcc2-4033-92ef-61a784bda99b}"/>
  <p:tag name="TABLE_ENDDRAG_ORIGIN_RECT" val="831*458"/>
  <p:tag name="TABLE_ENDDRAG_RECT" val="39*51*831*458"/>
</p:tagLst>
</file>

<file path=ppt/tags/tag3.xml><?xml version="1.0" encoding="utf-8"?>
<p:tagLst xmlns:p="http://schemas.openxmlformats.org/presentationml/2006/main">
  <p:tag name="KSO_WM_UNIT_TABLE_BEAUTIFY" val="smartTable{0637cbc0-26d6-4c62-8ff7-4437f5ec208f}"/>
  <p:tag name="TABLE_ENDDRAG_ORIGIN_RECT" val="955*517"/>
  <p:tag name="TABLE_ENDDRAG_RECT" val="2*19*955*517"/>
</p:tagLst>
</file>

<file path=ppt/tags/tag4.xml><?xml version="1.0" encoding="utf-8"?>
<p:tagLst xmlns:p="http://schemas.openxmlformats.org/presentationml/2006/main">
  <p:tag name="ISPRING_PRESENTATION_TITLE" val="1__公司简介.pptx"/>
  <p:tag name="ISPRING_ULTRA_SCORM_COURSE_ID" val="0323B06B-EDF8-4D01-8E6D-E060BAB83A6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CWWkUu27fNMcQQAAAQRAAAdAAAAdW5pdmVyc2FsL2NvbW1vbl9tZXNzYWdlcy5sbmetWM1u20YQvgfIOywIBGiB1kkKJAgCW8aKXEuEKVIhV5bdoiDW5FpaeMl1+KPEPeVVeukb9NRD36WXom/R2SVlW/kBSduAJGiXmm9mZ+abmdX+4cdMog0vSqHyA+vl3gsL8TxRqchXB9aCHv34xkJlxfKUSZXzAytXFjocPX2yL1m+qtmKw/enTxDaz3hZwrIc6dXtGon0wJqPYzuYzbF/FnvBJIjH7sQa2Sq7Yvk18tRKfffT6zcfX756/f3+81auD0w0w563C4QM0qsXPYB8GgZeDGjEi31ySq2R/hwmFyyo5/rEGrVfhknPQ3JijfRnp9wiDIlP48hzHRK7UewH1PjCI5Q41uhM1WjNNhxVCm0E/4CqNYc4VqLgqJQiNQ8SBRt5zbuUOcEMu34ckoiGrk3dwLdGkSqK6x8MLKurtSpAXYlSUbJzyVOjEzLGPL8qeAmqWQUZheBVrQX8UmVM5HudqkO8dP1JTIPAi2LiO9sda0TyFDkF02oGooQ4IiEAFKzkxT1kY5NlRhxhKYchTN3J1IM31SZMxWot4V0NtWNOIAZznndJQY6QELIripZB6GingSrE0BUryw+qSHfy426guoBd3w4gBW16B5xqjC0wxFhA3SgKnlRdYDMSRXhC4nFwCokMvAuGSATHQLfjIRJnJAKKkKhLxscn7gTrhNcU2+b/ll8J0+ksrxFLEpDT7tsIVZewo10KLDBMK/eGqYnIuwWEzcXeN2jcoIJ3zWolNhzsKFJedCqCymITR2fRu4X7c3yEXY84MaSVEyxjakqe1pixa5SrCrF0w/KEo3OesBpy/RqepSI1z3Scjf73tfgNsaqtKs/aguQ75PTZUHt2athXzKpLsKmqeHZVdanWDmvNv48VOqe/aUKfo99Pf2QTH4du8DiRKUVWy6bqPjg+N5YNjVGnEQ/0VP9oPbYlUVNbxy4UrLFQ/SUIdFPdP6AByv5Srn8EiuZNiYYa7uYXA3T6QQvgK3RfjBNw1Y4JJ+DCAfJLMo5cCrPRkp+XouocOwwbmwB9PbQJzHmSV/yWjOf8QsGEIznbNNMHdCET6c6A3hludloFdakHJvsAuGqSByClyMD+tAfmYka2HmgK/M5JlqqWqSGvFJemyINv64x/OTZdFCozu5KV2+RtmszhQ6xoDhc2SucD2v8N/3rH5w797h+liODQnsY29m2iB33NVdlTCCigXeHRKPbwWIsDFzJWJWtopheqztOeQM2s7pAjDGDtmSPOimT9z6c/emJ8Zkmzi9rdt4NAgNi6CpIbsF98VfHy1y4Qise7cmbRR6q922zl/v37r/9+/7NT0IUkfJQrBGs6S6Yy2Nrr1gs53sYMU4rt6QxoEJmsV3UBk9sQhBkOj6GUmSHcGs1YcQl1kColB6EYT+v8q4Zpv71d1pUUOR8i+7BOog9M3XmMHcdctYF7UiSXTctM4UKRtHduCXfuvmD2FPtQZj/D46moBgKazrQtQsDzZn3L8s2XjepmVZr/K/af3/n74n9QSwMEFAACAAgAJZaRS03wALexAwAAOQ8AACcAAAB1bml2ZXJzYWwvZmxhc2hfcHVibGlzaGluZ19zZXR0aW5ncy54bWzlV19vGjkQf+dTWHvqY9kkTZo0WoiqBFRUAlzY3rVPkVkPrBuvvV3bUPp0n+Y+2H2SG6+BwEHbpT2qShWKwOOZ3/yfiaOrj5kgUyg0V7IRHNePAgIyUYzLSSN4E7efXgREGyoZFUpCI5AqIFfNWpTbkeA6HYIxyKoJwkh9mZtGkBqTX4bhbDarc50X7lYJaxBf1xOVhXkBGqSBIswFneOXmeeggwVCBQD8y5RciDVrNUIij3SrmBVAOEPLJXdOUdEWVKdB6NlGNHmYFMpKdq2EKkgxGTWC39on7rPk8VA3PAPpYqKbSHRkc0kZ484KKob8E5AU+CRFc89PAzLjzKSN4OTUoSB3uI1SYnvXqUO5VhgDaRbwGRjKqKH+6PUZ+Gj0kuBJbC5pxpMYb4jzvxHcxPfDbuemdd/rx63h/av4tutt2EMobr2N9xCKO3G3VYn/1btB667b6b2+j/v9btwZPEphiDY8jMLNEEQYKmWLBFYRiExqs5GkXGDR/ScuGgyWraDFBGLV5piVMRUaAvI+h8nvlgpu5ljdR1jdDwD5S51DYu5cHhqBKSwEj3AeEA3D5KxyfPZilePziw3XQ6/90a2dVkbUGJqkWA1IK02LwnXSkm2s5IZr7kxGSrCVQ5CNgPVoBms1Pnzgso2cxwEZYxIEuvqy4FQEhBt0PVkJazvShpuyl9rrnASxsOmB3A63QpGktNAbEV9F3VVy0vxTWcHIXFki+AMQowjmzmb4KwWyXvJkXKispGJTGqIFR41TDjNgVz6QHvBzit6hisyiJE6AXIDxGj5Y/omMYKwKxAU6xXmBdK49fn0v4Jxq/QhKlzY+8YXf6d203j5xDlI2pTLZExwTDlluDoJP50Qqs5TDcCTUaiiTwjgr76r4Vv/2NGieWeHT/H8nYw36gCk5jJZ9EvNVCyqrTem0bETXXCU0tiDHlHhMvEhwXHBpoSpgQiVRUswJTXAka9fWU66sRopvYA+tv91CL0+4LE8THG2osWBQVII8Oj55dnr2/PzixWU9/Oevv59+UWixrAaCOnV+W11/dr19ReoLS25Ltq2KzNUc29K6exMvFsz2CI5Ctxp2b4pyof2Mi6L/JsY4tarkc3DX+qMKXw8DVqnkWsNKcP0qXP3XVbju/BIcrC3ASibg0Jz4IYBjU/CMY7kcrAV+SEF+178uvpoPU5A/b8i+p4d/lYj50+r9sPFgiMKdby13k3HJM4yj2zerB1rz7PQInyA7r2o1RNt87jZr/wJQSwMEFAACAAgAJZaRSzgBcUK0AgAAVAoAACEAAAB1bml2ZXJzYWwvZmxhc2hfc2tpbl9zZXR0aW5ncy54bWyVVm1v2jAQ/r5fgdh30nUvbJKL1FImVWJrtVZ8d5IjsXDsyHbo+PfzK3EggQyrEn7ueXzn891RJHeELT5MJijjlItXUIqwQhokYBOS303TRinOZhlnCpiaMS4qTKeLjz/tByWWeU3F9yDGarY4g9bN3H7GSLyPr3OzhgQZr2rMDmte8FmKs10heMPyq6GVhxoEJWynmTc/5svVoANKpHpSUHViWn03a5ykFiAlmJC+rcy6qqI4BRo83djPSE3r6vLtT2R7IomysvtPZg3JalzASZJvzRrmM316VzA367JAwV+lqZ9vzRqkUnwA0T388YtZgwpeN/X/1EgteGES2tVcfsSjhnKc6/YzUd2YdVVgLmQcXX0Fnx5718eI5L/GfY9MuwpOX0xeTwaCefSUwkKJBlASds4mS/7+3CjdH8EeIy3nRcf8ghsZs1qs5f2Bd8LyiOSBlrHhtKlg6cKNiF285S+XD3ZSLLaYSs89YlGAAvYejCJswZb5W2f1jBmBLfOVkhyeGT2c0U8tThNe+AH7t7ycfG0FhvU25CvsgtV4Wpu+lZFrDwROxXNYSBPOG6nAvBpKLOZCSs5iQgzvSYEV4eyX4aUHexmJkhODL7T+skKKKAp91WZj1DM6fi+77xajt3ar0f0mtJdz+4nSI/xuipXCWVnp3yQ5nXid7hGdmGnSrzBDUtNBPLEtjzTW95CowmIH4o1zOtYN4wrk2OO5a60hOkqiHKCkP8vIH9KXftZUKYiVfjUCoWy6mOOVpCip/lMbAu+QdwUDRqdUpT6OYXKsygjwJQBYZOWxANzOmaqGKkJhD6H1I8DeeOhqSOoiHaq3e7WGrYorziOjStJPirZUYl7X0CPY6Lj6Fc4youwVTqW9WqfzwxCOju7M5TDOTPXFJAf4auocre3nSdSg+W/yH1BLAwQUAAIACAAllpFLOD/HHIQDAABKDgAAJgAAAHVuaXZlcnNhbC9odG1sX3B1Ymxpc2hpbmdfc2V0dGluZ3MueG1s3Vdfb9MwEH/vp7CCeKTZxmBjSjuhLdUqylrW8O9pcuNrY+bYIbZbyhOfhg/GJ+Ect91Kx0gRQwhVU5fz3e/ufnfnS6PjT7kgUyg1V7IV7DZ3AgIyVYzLSSt4nXQeHQZEGyoZFUpCK5AqIMftRlTYkeA6G4IxqKoJwkh9VJhWkBlTHIXhbDZrcl2U7lQJaxBfN1OVh0UJGqSBMiwEneOXmReggwVCDQD8y5VcmLUbDUIij/RSMSuAcIaRS+6SouLM5CIIvdaIpleTUlnJTpRQJSkno1bwoLPnPksdj3TKc5COEt1GoRObI8oYd0FQMeSfgWTAJxlGe7AfkBlnJmsFe/sOBbXDTZQK22dOHcqJQgqkWcDnYCijhvpH78/AJ6OXAi9ic0lzniZ4Qlz6reA0uRz2uqfx5Xk/iYeXZ8nLno9hC6MkfpdsYZR0k15cS//s/SC+6HXPX1wm/X4v6Q6urZCitQyjcJ2CCKlStkxhxUBkMpuPJOUCe+4HXjQY7FpBywkkqsOxKmMqNATkQwGTV5YKbubY3DvY3FcAxXNdQGouXB1agSktBNdwHhADw+Ksavzk2arGB4drqYfe+3Vat0YZUWNommE3oKwKLQpvipZqYyXXUnPPZKQEWyU0RpYF5vK85FQEhBvMLV2dGseA6XCB/Dvb3eZYmo3k0oyWeo3DFY+uN9P2W2UFI3NlieBXQIwiWA2b438ZkJtNTMalyiupoNoQLTgDMuUwA3bsqfGAP3P0Hl3kFi1xpAsBxnv4aPlnMoKxKhEX6BQvAJRz7fGbWwEXVOtrULqM8aFv5e75afzuoUuQsimV6ZbgWELIC3Mv+HROpDJLO6QjpVZDVRTGWXVWJ7fm75dB89wKX+Y/XYwb0PdYkvvxsk1hfhlBbbcZnVaD6IargsYR5FgSj4kHKY47lxbqAqZUEiXFnNAUL1ntxnrKldUo8QPsofXvR+jtCZfV0wT3MXosGZS1IHd29x7vP3l6cPjsqBl++/L10Z1Gi/UzENS58/vn5KcL6xdWd6ytDduOKnPXc2zD6+27dbEyNq/gKHQX9u13f7Wi/s7V33+dYOZxnQoNLuI3dfTOkYJaTRQPa8H162j1X9TRuvBrbXBjpdUKAa/BiR9rvAgFzzk2wL019V9psbtfL3wD/qEW+3dJuHPO/lsO/NPqPXztxTsKb/3N0kD5+u+/duM7UEsDBBQAAgAIACWWkUvQmuqLlwEAAB4GAAAfAAAAdW5pdmVyc2FsL2h0bWxfc2tpbl9zZXR0aW5ncy5qc42UTU8CMRCG7/yKTb0agviBejOCiQkHE7kZD2UZlg3dtmnLChL+uzsFYdudFTuX7Ztn3+lMM912kmqxlCWPydZ/+/1buPcaoObMCi5DXbToBerMinwGk7wAkUtgEVL+/nqUdyeCMmbSm04372hra35MEbQmNENoltBKQvsitDVqcy5sXfwOCjsUtS+o1uXpyjklu6mSDqTrSmUK7hl28eJXvb4IViWYM+icpxCYDvxqI0+OtwOMOpeqQnO5GatMdac8XWZGreSsLf9io8FU973cA72HwfMosBO5da8Oijjx6B6jndQGrIVD3rsRBgkLPgVR8+359QcaGDcLiugyt7n7pZ+uMOq05hk0u9THCDFZeTW4AUaTc7B2e+K6jxEQgm/ANKyGNxgBqPRK/+MCtVEZdqSBNnt+RIXis1xmh9Q9DJLDw6JtW/dOhfrjD1kwQioaoQUxkUXbu0FNfTy5jpxcG6UdU78KSpSUqChRU2J5FIPzuPglwf1HwrhzPF0U1QNRvY1VJ7hZgpkoJaoCPs8dNc7V2f0AUEsDBBQAAgAIACWWkU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CWWkUvZnKM3dAAAAHQAAAAcAAAAdW5pdmVyc2FsL2xvY2FsX3NldHRpbmdzLnhtbLOxr8jNUShLLSrOzM+zVTLUM1BSSM1Lzk/JzEu3VQoNcdO1UFIoLknMS0nMyc9LtVXKy1dSsLfjssnJT07MCU4tKQEqLFYoyEmsTC0KSc0FMkpS/RJzgSpfzJj4or/9acfsZy39zyatfTZl39OZK5T07bg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CWWkUtfiFvqaggAAJEgAAApAAAAdW5pdmVyc2FsL3NraW5fY3VzdG9taXphdGlvbl9zZXR0aW5ncy54bWy1Wktv48gRvudXNBQskACB9aBeDjQK+GjZxMiUVqTtmQSBQIltiTDJVsiWZrzQIYcFNrdFghwS5JRLkEuOOQVI/kuAnWz+RaqbpEXKkkzaE3FsDKvrq6quVz/kXnTvBuo6YtR3v7KZSwOTMOYGi6j/A4R6c+rRcBySiLCouqPcuoFDP+jBHeU0oEbMDhw7dFQ+GvVraCA+qNuRu1oX3ppKs4E6TdzAXaThlgpj55J2LqkwpjXqaq+6JyKWG5I5Cdhhqb1qbvQpQA8iEjI9cMjHvpTnzg7lZ3AR2o4LfFG/3eTPNtW61Zr8Qc16q9PC24YsSVIbqS2trtW2nc55R64jXGu2atJW6TakhoTqrVb9vL2tdxotCd4G522Q0sTnbdTsNJsNbdvADUAjWVa0hrrtSOf1ugzacPdc3Q4GSqdWQ/V6XWpq21ZbGig1BNwSyJClLnegpEmK1N7KilzvSmigDpRBc4s13FZbqNvA7Vpt21QUqVbbOXc3u6y7dtTC00nd+YzAgyE4OMpzq3oguXrzdRgCs0X8lWczggLbJ28q3//ht99/+813v/nTp6+//fS7v336/T+/++NfK0mKinROAalleWpMBDIX1z8orVcVYymjsC1bHFk6cp03ldmaMRqczWnAwOCzgIa+7VX6P4zzJ5ldESTdkLAM7s6ek526jvgUhSW6IKfhOQWaU39lBw9DuqBnM3t+vwjpOnAKmbl8WJHQc4N74K6dd1R8UpHnRkxnxM/Zh7v8KQ5bQc+KCDevjflTCOnZM+KlGmviUwK3U/m8R/agGzdymYDKdf6cgq7sBdkLQIM/pzEBaMmDOvx5HsTIRwbsEm8Bp3V49gMJ80rilnkSRVfrVdl8WoV0wZ2dxz0f6EecR6EDBQtuYY0/hUB8glxhoSglbhPz1/YYk9f9XtLzQQsEN9tcEpIQOVam6uhqLBvvp8PRxWiq6BeVvhpXJeJl+aNGu/ux3mr/uFdNcAUlmVfycJiXhYSwVq2YLMOajIZTEIiHUwO/syp9/rs0dHRtDXUDV/rJf0oLGE/wTaXPfxeBXk8m2LCm5lDX8FQ3p8bIEn4ZYgtrlf57ukZLe0MQo2jjkg+ILQmC9uyGBEWe64gB3rLdYE0K6NNGV7JuTCfYtCa6aukjo9I3aRg+/ERIttdsCcmztCPkuJE984gj1EKKiHHeXkC72KMh+MeWLnBS33aDsyLaJ/KtblxMrdFoaE6xoaWUSh8HDtJCm2sqL2gim3gCMkIb1vKXwaci+4QEJHteaSGX+sXlEH4sbsilu1h68MNeYM0YQ0jGJCgAhMTBE8g607wdTTTuQ1CIbLSyo+gDDZ1c0mRDV0C2bqgjSE3Vysi3uJhUNgTeDeaQOmTOCsi7wqYpX+CpMnoHOQ61OSoJGr2FknxbEvQem1BD2CwAM+Qb/ULmFcHLMC2QtAbnNs937wHZ8znguDc3Ll1HQOEehjIR1RidldZk4i+vIZC6PDxS7bFgcLZ4W7gbAqaEDixzBXRBG1KxxrPry2v959OBrA+xNoV000a3U0t0Sa7Utx9QQBmynY0dzAmakbm9hkp4gDHHdcQYj7ww4Vdr9ytks6T/fJG0LkPD7754gUm5hnfAMtgxgzLYpqzYc9q525IZvNAQnutHrSjigBebYKrYkCf66POEKHL9tRd36c8RqEfjygbrWTte76/iYfs/GGPGLVjRoaMpLi0FwrAS8yUHFk+vFFA3BqBuHPdzaPj8lFpKgDFKZBgUvULMDXguZ8gNeLSciFusmLoFm61bMuOnjwJgUatx1A7Hm58RPQKH9MdSnZE7Cvslj9ibeCMDa5cIf5EoZ7ZKuaXF0q0hGG6AzEWcVCDVc31+hiom9voKp66IV4PcfG7p2nNEdXvuvVgRwM9rnzzdh92F1BdUz47SvI4XpZ+90pB4ipNY77jcBuKxQAvHKlOfr4qYieWJejlVZUPF/ETB69krjoPq4D4ZWuZ0KCtcApSJb7P5ElbhO37OKy4rPhFoeCCDvGTyJrHD+fLfv/5LcTF79sRUlFB/WlYOFD/vmvhR3i8Mykj0ywJyLFnJQ8VLQWByoEqh//nXP/77578XweqQn5/lxGLHq5JPfX7DVUg1VEASRdmyZPXyCorEFDVB1yFsBUsKuZInb6Hvia1+pX9lh/fQNy1KvbKChON5arLSNuxOuGvmuQEpCX/1QsQnb+njqaxp4ugPJeq58/t49XXg/JLc8iGPLsrIUy9lA5rznkjiuKy8TLG2pU0LOkL8vusHm4NL3SNhd5/i2dDCWe56JmAh9cb8YuvpTS4w8Hs4SOM+C/mJPn3LckRL+iGJXcKVpexzjsGEMd8qZnh3tH3uCS8dJ8OaEPb5bqgHi4IaTybDnqfvo1RVEde+/TvbixLEI+2J4XDGSoYylu+I+/wG+cie8GeI+/wmX1BGcKh7AtofySLTqzjFDrP0IoEDHhKIFpXwpG95Hm7BkF/JRhmTEkKe06cO6Yt10XJ9ktQyp2UNrh6xuBc8bl2uOGb2IKYd8a8ccgO73K2eTt4ec5lHjme2mAfUXzb64v1Q+ic8h/I//upg3xkxFbGHFXlTgUOIPV/yNh9VUCLjTYW7M/5+5hhulTYz3ssySGHNaagvmrno5aVUBryFl1NF41I/DepVn/ipVz0VoV4i9ngAg7U/IyGGHHBJmpx5WpZ7md6C3YjNaB52ZDCLZ0sQHcDpKMVkCLm0Ehuqx6SK37IMsK1krkc2JG1UGULGN6en34ugOE7ntsyG5I5lszuhlC6CpNPtUjHLnR84ChOnsYO4eKRk0TF7FonpH+hW6dKTUXZgNUrbNM/3LGtMyGXuAWXAeywAvWp2lYUu9eRb1n0aQEHe0b86+B9QSwMEFAACAAgAJpaRS+9ftoEPFgAASHUAABcAAAB1bml2ZXJzYWwvdW5pdmVyc2FsLnBuZ+3da1hSWb8AcMtuY95mpryUik3TZbqZ42ipKdplmrLUMk0zJcUkw2sGKAiUltpU+nbzUipdpsy8kJriDdE0qZykJhUShYzUhAAVN6Cw4dCpec/M1Puc53w437bPI4rutX9rr73W2v/1/8A64+u93chgkYGenp7Rjl+27tXTm9Wup6ffOW+O7i/3W/1v6H7MSNy7fbNeRZfVqO7NLJTnbk89vcrs+eqw2br3X8X/EpSop2fc9uF7BjPuboSe3vGBHVs99yWFigd8zq7BDXQMyq6mzGjWo6XOT1iKWnFztdFW332b32wO95hn4BmybcGZuq++yzu9c8GpX+bN+vrS7p9s897fHDcBlYXKTr8fSqf3+4OoBlWzsdVPxYThyX0Ih5ey+lLVJo4RiS7rcm3cwEtCKvrQ1AGQNHRlvxpraHHoxIw5/3ip6PIQBfc03Es2Irsd0Y6PwLVTQvf1rd73Iz4/1iIw/HrffhXGvJ2HF6213zV6+AvH1EXp97QI2Wk4PlFxB/582ennmMsRnx11yLbNo+b+XGDTTlxSh7WEhIU7tOjpG67/y4tHw8mjYSYkrYo/P9w740vVyVzvu/a9J37h5Phqwd+KfiyfM8NzF3j+LqP5/mFiWCK5kWH59/JyS9P2Wfae575w4h9tM2fAZvM2H1ryeZN57jL9tv3zpjy5Uj/VYmzP63K9AL3PTvi/QQaHZkMQBEEQBEEQBEEQBEEQBEEQBEEQBEEQBEEQBEEQBEEQBEEQBEEQBEEQBEEQBEEQBEEQBEEQBEEQBEEQBEEQBEEQBEEQBEEQBEEQBEEQBEEQBEEQBEEQBEEQBEEQBEEQBEEQBEEQBEEQBEEQBEEQBEEQBEEQBEEQBEEQBEEQBEEQBEEQBEEQBEEQBP3/QWOv48gqblcc8wsf/X7I9tEJ2+XzDG5+4XPfL8/wNFSuHPvhNpcZ1RP2j3KHeLpymV+F/+dywrrTpz4DdXXcZYr8vCI3DeeFt2w/SZsZOOOzKnroGmOW/Req/vSE7ZyUBUmrTyw88X+Aog3C4xigXDI1QuG7gZMvG5kwcori8dJsJf2NRbd9KXI/837WUP3TScf+OAUmugsDUxLKTP92iS2jhoZkCX04YM+z6yS4oj+xtMGTqAacxGIqaFFQda3MODyueWpY4oWYvqhX+90JsX4gsyprtIRhGyoAsRXIRCFSClIk1wqRIs6Pf206h7FpEZX/docrUJ1AjHYTYQqD3zti3vx+MZuBS+nIpRqHs9xVZRbY3yx6NwdZv6zB9feJECIQew8puwUDj+xn5Fox7VIG5zeyQwlicoWqFAEeVTyLI8kkChxDNbBNin7CH3EB497ZMdQTKqamGA6Ozs0Cx0glomfWrAZWH6jIZaiH9NnBBEaXpXMH/0XjWp9N4+2xfGby3WIkJagBWONLu6VNTnhHFIutkX/uVRCpj/nm8Vp4mtiVP+WtQHU1dDlSvq6V1rKJhPeXzgTMrQwuO68wuvOhCcYO6ur7K9LvwpstsOnnIYZBx/ph7ilKOLs0L4AcOn6bRH67FFav4i+TsjDG5Ot7mM2bA61lLJK8GqdlZKFPl2MR3YdhKg4zEhlJDwkp5tVWsCW5x/ZcKDldM62lq6Kf/tIYk6G2VsV6EcsA+8tDfq9cgfzbXqyZGFdjbcGoJbYe+funJmdHX+94uYKSMhGJ9EWb0VXvmrkdJVpNQ3b2VJVfaRqnBN7SreCnEd8NsVMOmoCcjDjEjBtvtoPSi7YBqPTdsy+4LD1isaQvaBOzqZzHnky7aNbQN15SfWtVag+ZdqJ7XakySOEP4rb9jqXUXO+t2G/TZ5m2MC8ddY6obIMVnTsqjhk5Fw26CpFHUN9LGtcC9htYxQbhIxurjz8Juh6bMfdds82/u4fKsFu0K0TGavKKI0hlh0ZV9cOiHuKAq7GXnXl7lnqSWX4/hxcWTKUB2JCH3Bgwr5hX4VYTHdVy7/qPpJ28bhUmnTPV7EkrXmIszTDYDvAFvkE37hbS/cOqt1F/PdhGi7NZtfU8S34UNbPLucChCpDeZVAL5LFeZyPpXNzjEZZz15qQY2Z3uQnNLOqWpqRgxbef+m1/xkl8TImXsh6wot3ApbASFktU0sBp/FE60j93fngq5xF5PHBmshiTM6fSRR+lnt4rYJR+t8t1fpRYHA8CJovuSBrN2jsSjli035l5QFUtdy+u4M/3Tvy5L6ZvGreGvlbnZ1YmEqtFAz/TkODIDmleQ7/9pz0zTgav9/WhNA6xjRbDjSUDqBF8fwqf7OOGqcKtyTm4TjdDpXLIT8f6V3R2o7fUiAJWlnY+ui9zz6t7YOuE2mpKiBhn5/A2lCYS2waOuWIdGKSxNNgajZLt/nx0wDuXokBfFIiTPu6pEU+eEzu17W2xjb6irFCUIFumdmO5Kfpb93yYrZ20z7EVPqm8FWBOZ27BkgCfKwWEwspfw4ADEV6h8cROscxJxt8nispum+ecYlQ5LRtk2Ljofhm0Ly+uM9YOPZcvCgdQYuBxH6Cgp3Pcl2ZorL3iOomUJXK6lBineLqa+l6jZMIltT9fL1J4TR1wwLjewXN6BfcnH+0lMDuHFIrr/ZW49x/35thIOWmOSBl/Q85xkws4RVSklpir0YTiR2+n3eTQZ1XGEUXBjRTwPQrHIE9covRvOz14sgIO03q84N2pCGZwuT5gXEhoHCL3PB+nIvQNAXwx2GOCbePaN3mDySppCUPmu9KNkxFKeidGx8E1g3FKkiIE+5hPfsd0B+ReqYH1R6jOTiTYwtBVmTXkw1UanEWgd8I1OkvRXN+bUPFLj+TaoF/A6vQecG9r1bZOs8fpdvfgKdfw8LZ3/kvQSieBh1MTDP/zgbpgGc4QsY/8JKaeais/H5eCVHyYs/QpcqAmoXMEz5LnKJxxwcI5LDpjLQ2pxsSJ7C14d3ji+KkpmyOuvVmOHztpbtTrbq3BVA6TMpJ0rYiZ2J/uNe2aoykFEpniMs9o4dy78rats6lhx0uqjToulFUEs0v5KlLPECAXT/vhAhub1qGl0kIc75URoik5qbAh9EMbqHwXfGqDxhrbgFZk0vIX3eOFhFUHCfciQtzVAwRyBi+Dp9EyLNmVFcXf90rNWnTTw7yedaUOjD6KCWIf41EVlj5IZL/xDwm4Ec1nvOYQdsYM1NaQtxP2gA0DXrGdzStxd/PrqYsBzEQ5jYfXeoWB2hKH9qNjdzuP7uIoHirpXN08sB90E1AHBPHkp7YB/O1CwsBV7qbmWGlSnfpHWF4jot/u40AtYHnQ07t7mcF+K+oMfbIsKSf8sqNKLc/BBM8Kf/PLJnJVefhhD9dXKI5HDmmNG9KLz6qr6WZuVFcPfrUDGKFfShMqe8YtKBH7pDRNk80tqWtJVGflEZriX+xvXdGmaPhvD2AFwrQK/WBGuv09DQFhes3gsMCf5GVaylDQGKBYZTqcyjGLoNNGW90nJ3h8xuREsPOW988Fo2KW4llXZTMD6abAhG00fu+69F7RTme1PwJRHL5H6h46DZQ0F3crLsrRq04VCg0rpzl91PG6qkk5TQRkZXRKpYkP/93568j6QN8eNAxxHmbuXfj2j5vPm7+NF46L+598JybW5rywyc3KGJSvOVuPqharOHhNrVVuyaXLQnvN2KxbvCeegAW5H7Mqy4jb1XzpqjEx51Gv7uqCTRfDzg1aA2cR6jcSzgM8nqLrNN5xNAw/aG7wayP+nbmq550mdGIiZVLVfN9KJN00iVTIFdrdncT4QkVr90j8YvsO/YfdmJHm0fOMQSDlvepAlXSxqD41UMVz3OQEeKD4QQkZm56PWtvlIkZGrqmegR0fYwJ+Sym1Ge9rWMo8JOD5LolWotZmGsGqA5qOsv51ZAn6XrAhTFDTejxJ7k+PAe8xfw0mhUosX024cwWj08o+Lmt2JVHKoO8m9gMb62a3JijRTFzKN905XPeUa1UvXN0FnSyz9r7W/FVkZLxiYfsiTnriqN/y7ITtFXRBb6jW92BqoPasrE/VDli/9NqwHsDcKgT8+esVsylOqYasq1cJIUxewsbvM2scHnZoXQF3Wn/WeNRYTVbPBu2WIpdXjdbrFDVpn4KvvUZWAsSVAqGRuKwcf27jwnYhi3tmk3iUSLft7bq6qINqxq/VLN1FVxE7WWDbyXrg6lrPMo0EaxXs9YpNznqxJx0W9+qdNczzPUN77203OrNm5IFZZqqLue5EGQzRt8j5m1CZblXv6sq3iadtbNfHW+mruqaFxIHF7qfv01IBCdXLONyPVm6jtppwCacLBicESqyV9fZPWzixWm7AcTSH9lX9D9gr4m6UznkWZlpKmQpeaoEoplNKUKsNl/q6lpa5OUW3vtvH+p5zLOUAp5QbwLxO17zqrh7pgEk3Hq2ZF8heXJTg1BRS7LKlTJNVQ3mJct1SduX5IPp4TdofRZHH+D750fGLT4Utq+AKf7gkLQx1UTueokur1lLyxDG9NzVtMM19lZzGICrObFKHkANyy4nkCjKRv3IAxaxnyWdX8mRq7tmjtZiSwhuYMofq4a4D1mSiC2AZ7sWoLU8+P4+ULWAnHLf6NBjc9L1ghBjLfdz5D2mHHNTbf1u1oMdhWXr2qDAhEpxSnsoffIVY+1uPtrbYy9vxwm3YftbkHwoHjXOze7o8gc10xqUHSt9eH/RbNtKld9YwXNxl91PbUIqSeqVmZx/pumUotTBmvYY9d7jo1/qhbQDXJElg/gIdOKuy0zh8YePTVyh3Wf4Au1leM+Dn4wac5Ge7yTkSP8p09wDmVCVXNcxRDb+eABRTS1CZNbQYk5kX0wKJ2qt4g6H+oIiyCpowzzny4+QVYZGkHmeau3XeNW9PR2WeX9ym/OFSufM5ypIXhKcRA+mDZ5/RLp3q0H4juJrZk9g8TDSaO2xGPYCzVFy+vTZCObFKnI8TcI/fsw1wwjNHeEU/Bs0NU6btWX1WfLo3vW5R3aoqMb68Ocsk0i5z4WRJ8YYut8NVdO3gS2KHZ/TBbSKGSTL+9xw/VS/vRbC7vRxc339z6HbBEjmbocEo6lnE2P0vSptbfgdJw/koSYUfu5wWRLAKgQsWl6um6KpkIdpD1eeMM5hUxvTl16pCNz7ANRFMjtzx9ofNrRvPD2e6+8VInIzn5oQtQFMda4ewk1m5ncTC8D+DHMexh/PtrJZligngvRK2KTo7iql9+vYiu3VRUVTtpP1kP7KTBzYMjWjCOIuLBh2By090g95NRgUu9MZ3lL/d51kWPZnFousCsCT/bcGz0PB2Q23PaeyJDJ/qEtHClpLigm5Pqr47aU+DQbTf4L3TNGxyaa1Asce0j2vCOp6Hp6RyCNTZWIpPfll1qw1x8gXdPtriibABcELDww7y085+r+/HH0vXXgyXRl1qM++lTLvweWRp3jqww13TbG8sF4u6nWGHuvmOmyIBkKppJMIWtKfsHp3COS/9eH9Tnre89IETfReICl85Kqi7aim4DF1MoLuShO/RqPQeriI0g6aoo6FuKOSJK+iGcbIx+xRVIHelO+6Yb81VuYlXTexLd8n4etKvtgHL8cxI4US1LpDKcV0+GlPbn4zmDQcyjyEmG3RhxESnHd9t4TF+fphfLvHNtxQOqAuseKAEx5Cpnma1mpCVbY3FHdNuZMOjZ4JkjuHChkTEhvTV7IMLSln1ZkQhWUGPPyLFVkxN+/MPKR7d8XPDVOMWZ+yJVrugBDSxtUmuqjXz05R30agJlHMJsGC5Ta5/9yvzO8KEye4dG8QwHjqbPOKdYzm30mCruAEduh/bGd+n4hSvo7jYAOfqB8/AE1dY1Yi67Uu0cJtWrsrSffcDa/4WwSFVoHDk3I+VQ4mbTVVShkv97C57fmRnIW04JgsTbGef2XN2iI1OP39rP3GvZiKX0aQaCH1NSCqkkoDSRjvyVGc458qj+2brH90nmR7UXdxuU7SPAo0wOQpEaWfqwj6C+AQ2WYr5Bk9LFLOp2HRp/0ysxKG9j7/BPS1mXdeHpy1o2v5pUTI6J5QI9KR1fROsUk7sreA38u2GsEUybNPkH17XwgOtvXSL8Eal3fd0n2kf8vRLnPa7jvVY/3wbypQ/2anJuzBgajybfFAXPsfKd1XzRrylE0T+46MDR6m31ysWhWLu9Cq37WTVHI+ZWp7yePwdSBRkbgRczomJk7F/rYWhOkahlrEQalYVnZmJtpMOSNF8fg1C+wpFGbBqm1U5/0zY6fsfntBUS7wUSVaODWoLrJ0UPz0eD4qAge+2z/6QLFCxXKqGDSsHR58svJrhc6PsuZ92QBM1ugxBwFMEXjymfUXiPa69eVvBkuGM/CLnXIeHH3MBJH0f96mIfQtEyRs7kG/QyTCAujOWeC/CNavLtPFfK3v/e/mYiu98tTQ1cBh9PfnpW9Dt8AQH4YNH8LNAxQDbb3kuyUr3MDoGt7L/c7UntUySPdtggnervJ3NWjeEp6vAvbEjzrFMEVW3RDmzLTXPFju+ja7Y8WGA4MuLxoPCBeyvZZefiIyjUjmjaZxm84fw3g310666yutWkqDb0nWoj+mYkwf1gUV7mfho/Ki0eET9R5y2MpZ/1q6ZA1rexJUJj328ZTZuj3Xzdffbs0KtegROhv/ao4XBQ6pC92lfbIcBl3f45E9efpJfvKs3cSIb2I2WgGuSeQzuBZUeTQHwh6L/TGhYbmQKHvnB14VOaAi83KZsNKPrIgWGZ0bJ/JazKrsRKusHcrmd85bwUWsXHB1N5+dYXUNop9k4T6RVE14LPvEhHVOAUjLCtPGhrfwaXz0cubS3sitF9aFSY0ePCf2ei2SNmiweewOtTX+g6Os/b4uePmB4vQZ+FvESEDlW47tELuxJ+3J6OQamyGq92rmfsiRnbyibZ59xUJt3OlHSxehVxYxWTr0xZ9QR3lcyzbZXNsTSn131MWMDu51eeLht0C4wWSckVny4ykGZ3biMxfzd7SPUaVSA3+r2FqVBNokvUs5TgRHNMiZqNK95ODESY9qIifCSZCJDRxbghAtOoJv4vVbXPuwouZ+6TH6FmnI4bgHhfx4ZsidvGjoZls4BWQv/mlQr4Hqcv8uefn+XWBg2yupgKxO1F5v3wrRX7YkljT2eZbzxkpzpZXPf5FRUyw3P3MYJ+4GKURL3WPSq+B7RmR6/R0Iy0ydfPc1mkBQ/NTbsMpQ9m3rOWhHHMv2Lkot6fZUkCfljQ68mukAzTp0q6F/Q3queXUFIRtjGgu7Jg6fNsR+SQZLBtgyY8kNkMjDNlApkzsx/ZAB1QyKV8zujYk6Wnc3n+cGWmEUfcpWoXfb//I+e/p45s+xf32pZraIFyQeokv3/yH86zrFR6zqD+datX0gHnjg5T7/noY1aANNmKg+x921m+1+x/Pwg7k++a9+3MrRgnOeuGZH/aTfMVgmcUbAMe+2R3xMs48fPK6qNu74oEGyYHw6IKFo1auvsUy3mM7+QomR51FDlItA2gDxGJYNohaRRaoD0vvClXTjrvtL/uH8oCLO7LTyT9KbnvZ7ua8c2760Vmw+l/hdQSwMEFAACAAgAJpaRSzeoczFKAAAAawAAABsAAAB1bml2ZXJzYWwvdW5pdmVyc2FsLnBuZy54bWyzsa/IzVEoSy0qzszPs1Uy1DNQsrfj5bIpKEoty0wtV6gAigEFIUBJoRLINUJwyzNTSjJAKizNEIIZqZnpGSW2ShaW5nBBfaCZAFBLAQIAABQAAgAIACWWkUu27fNMcQQAAAQRAAAdAAAAAAAAAAEAAAAAAAAAAAB1bml2ZXJzYWwvY29tbW9uX21lc3NhZ2VzLmxuZ1BLAQIAABQAAgAIACWWkUtN8AC3sQMAADkPAAAnAAAAAAAAAAEAAAAAAKwEAAB1bml2ZXJzYWwvZmxhc2hfcHVibGlzaGluZ19zZXR0aW5ncy54bWxQSwECAAAUAAIACAAllpFLOAFxQrQCAABUCgAAIQAAAAAAAAABAAAAAACiCAAAdW5pdmVyc2FsL2ZsYXNoX3NraW5fc2V0dGluZ3MueG1sUEsBAgAAFAACAAgAJZaRSzg/xxyEAwAASg4AACYAAAAAAAAAAQAAAAAAlQsAAHVuaXZlcnNhbC9odG1sX3B1Ymxpc2hpbmdfc2V0dGluZ3MueG1sUEsBAgAAFAACAAgAJZaRS9Ca6ouXAQAAHgYAAB8AAAAAAAAAAQAAAAAAXQ8AAHVuaXZlcnNhbC9odG1sX3NraW5fc2V0dGluZ3MuanNQSwECAAAUAAIACAAllpFLPTwv0cEAAADlAQAAGgAAAAAAAAABAAAAAAAxEQAAdW5pdmVyc2FsL2kxOG5fcHJlc2V0cy54bWxQSwECAAAUAAIACAAllpFL2ZyjN3QAAAB0AAAAHAAAAAAAAAABAAAAAAAqEgAAdW5pdmVyc2FsL2xvY2FsX3NldHRpbmdzLnhtbFBLAQIAABQAAgAIAESUV0cjtE77+wIAALAIAAAUAAAAAAAAAAEAAAAAANgSAAB1bml2ZXJzYWwvcGxheWVyLnhtbFBLAQIAABQAAgAIACWWkUtfiFvqaggAAJEgAAApAAAAAAAAAAEAAAAAAAUWAAB1bml2ZXJzYWwvc2tpbl9jdXN0b21pemF0aW9uX3NldHRpbmdzLnhtbFBLAQIAABQAAgAIACaWkUvvX7aBDxYAAEh1AAAXAAAAAAAAAAAAAAAAALYeAAB1bml2ZXJzYWwvdW5pdmVyc2FsLnBuZ1BLAQIAABQAAgAIACaWkUs3qHMxSgAAAGsAAAAbAAAAAAAAAAEAAAAAAPo0AAB1bml2ZXJzYWwvdW5pdmVyc2FsLnBuZy54bWxQSwUGAAAAAAsACwBJAwAAfTUAAAA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3065</Words>
  <Application>WPS 演示</Application>
  <PresentationFormat>宽屏</PresentationFormat>
  <Paragraphs>853</Paragraphs>
  <Slides>6</Slides>
  <Notes>32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vt:i4>
      </vt:variant>
    </vt:vector>
  </HeadingPairs>
  <TitlesOfParts>
    <vt:vector size="16" baseType="lpstr">
      <vt:lpstr>Arial</vt:lpstr>
      <vt:lpstr>宋体</vt:lpstr>
      <vt:lpstr>Wingdings</vt:lpstr>
      <vt:lpstr>微软雅黑</vt:lpstr>
      <vt:lpstr>Calibri</vt:lpstr>
      <vt:lpstr>楷体</vt:lpstr>
      <vt:lpstr>Arial Unicode MS</vt:lpstr>
      <vt:lpstr>等线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1__公司简介.pptx</dc:title>
  <dc:creator/>
  <cp:lastModifiedBy>哈哈</cp:lastModifiedBy>
  <cp:revision>5</cp:revision>
  <dcterms:created xsi:type="dcterms:W3CDTF">2017-07-26T07:04:00Z</dcterms:created>
  <dcterms:modified xsi:type="dcterms:W3CDTF">2021-01-26T06:20:41Z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