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57" r:id="rId3"/>
    <p:sldId id="258" r:id="rId4"/>
    <p:sldId id="259" r:id="rId5"/>
    <p:sldId id="271" r:id="rId6"/>
    <p:sldId id="269" r:id="rId7"/>
    <p:sldId id="272" r:id="rId8"/>
    <p:sldId id="287" r:id="rId9"/>
    <p:sldId id="288" r:id="rId10"/>
    <p:sldId id="289" r:id="rId11"/>
    <p:sldId id="278" r:id="rId12"/>
    <p:sldId id="279" r:id="rId13"/>
    <p:sldId id="292" r:id="rId14"/>
    <p:sldId id="280" r:id="rId15"/>
    <p:sldId id="260" r:id="rId16"/>
    <p:sldId id="281" r:id="rId17"/>
    <p:sldId id="294" r:id="rId18"/>
    <p:sldId id="297" r:id="rId19"/>
    <p:sldId id="283" r:id="rId20"/>
    <p:sldId id="298" r:id="rId21"/>
    <p:sldId id="299" r:id="rId22"/>
    <p:sldId id="300" r:id="rId23"/>
    <p:sldId id="284" r:id="rId24"/>
    <p:sldId id="302" r:id="rId25"/>
    <p:sldId id="301" r:id="rId26"/>
    <p:sldId id="285" r:id="rId27"/>
    <p:sldId id="265" r:id="rId28"/>
  </p:sldIdLst>
  <p:sldSz cx="11557000" cy="6502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王 断" initials="王" lastIdx="1" clrIdx="0">
    <p:extLst>
      <p:ext uri="{19B8F6BF-5375-455C-9EA6-DF929625EA0E}">
        <p15:presenceInfo xmlns:p15="http://schemas.microsoft.com/office/powerpoint/2012/main" userId="4759ed39e780f57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2E26"/>
    <a:srgbClr val="B8D8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3360" autoAdjust="0"/>
  </p:normalViewPr>
  <p:slideViewPr>
    <p:cSldViewPr>
      <p:cViewPr varScale="1">
        <p:scale>
          <a:sx n="66" d="100"/>
          <a:sy n="66" d="100"/>
        </p:scale>
        <p:origin x="776"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0E9F08-E082-4637-BB07-E8617B3C889B}" type="datetimeFigureOut">
              <a:rPr lang="zh-CN" altLang="en-US" smtClean="0"/>
              <a:t>2020/7/2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6D40F9-D845-454D-84C9-7AB432284DBF}" type="slidenum">
              <a:rPr lang="zh-CN" altLang="en-US" smtClean="0"/>
              <a:t>‹#›</a:t>
            </a:fld>
            <a:endParaRPr lang="zh-CN" altLang="en-US"/>
          </a:p>
        </p:txBody>
      </p:sp>
    </p:spTree>
    <p:extLst>
      <p:ext uri="{BB962C8B-B14F-4D97-AF65-F5344CB8AC3E}">
        <p14:creationId xmlns:p14="http://schemas.microsoft.com/office/powerpoint/2010/main" val="27538296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06D40F9-D845-454D-84C9-7AB432284DBF}" type="slidenum">
              <a:rPr lang="zh-CN" altLang="en-US" smtClean="0"/>
              <a:t>2</a:t>
            </a:fld>
            <a:endParaRPr lang="zh-CN" altLang="en-US"/>
          </a:p>
        </p:txBody>
      </p:sp>
    </p:spTree>
    <p:extLst>
      <p:ext uri="{BB962C8B-B14F-4D97-AF65-F5344CB8AC3E}">
        <p14:creationId xmlns:p14="http://schemas.microsoft.com/office/powerpoint/2010/main" val="8427617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b="1" kern="1200" dirty="0">
                <a:solidFill>
                  <a:schemeClr val="tx1"/>
                </a:solidFill>
                <a:effectLst/>
                <a:latin typeface="方正仿宋简体" panose="02010601030101010101" pitchFamily="2" charset="-122"/>
                <a:ea typeface="方正仿宋简体" panose="02010601030101010101" pitchFamily="2" charset="-122"/>
                <a:cs typeface="+mn-cs"/>
              </a:rPr>
              <a:t>——深化财政管理制度改革。推进省直管县、县级现代预算管理制度改革，深化预算管理、部门预算、预决算公开、绩效管理等系列改革，逐步建立现代财政制度。</a:t>
            </a:r>
          </a:p>
          <a:p>
            <a:r>
              <a:rPr lang="zh-CN" altLang="zh-CN" sz="1200" b="1" kern="1200" dirty="0">
                <a:solidFill>
                  <a:schemeClr val="tx1"/>
                </a:solidFill>
                <a:effectLst/>
                <a:latin typeface="方正仿宋简体" panose="02010601030101010101" pitchFamily="2" charset="-122"/>
                <a:ea typeface="方正仿宋简体" panose="02010601030101010101" pitchFamily="2" charset="-122"/>
                <a:cs typeface="+mn-cs"/>
              </a:rPr>
              <a:t>——推动新旧动能转换。加大对产业引领、龙头企业带动、“四新”促“四化”等方面奖励扶持力度。支持企业创新发展和产业结构优化升级，统筹城乡协调发展和新型城镇化建设，加强新旧动能转换基金实体化运作。</a:t>
            </a:r>
          </a:p>
          <a:p>
            <a:r>
              <a:rPr lang="zh-CN" altLang="zh-CN" sz="1200" b="1" kern="1200" dirty="0">
                <a:solidFill>
                  <a:schemeClr val="tx1"/>
                </a:solidFill>
                <a:effectLst/>
                <a:latin typeface="方正仿宋简体" panose="02010601030101010101" pitchFamily="2" charset="-122"/>
                <a:ea typeface="方正仿宋简体" panose="02010601030101010101" pitchFamily="2" charset="-122"/>
                <a:cs typeface="+mn-cs"/>
              </a:rPr>
              <a:t>——保障民生政策落实。积极落实各项民生保障政策，加大精准扶贫、精准脱贫力度。支持城乡义务教育公用经费保障、“大班额”三年行动计划和“全面改薄”、困难学生资助体系建设。支持创业项目、创业园区和孵化基地等产业平台建设。支持基层医疗卫生机构提升、公立医院改革、妇幼健康工程建设。</a:t>
            </a:r>
          </a:p>
          <a:p>
            <a:r>
              <a:rPr lang="zh-CN" altLang="zh-CN" sz="1200" b="1" kern="1200" dirty="0">
                <a:solidFill>
                  <a:schemeClr val="tx1"/>
                </a:solidFill>
                <a:effectLst/>
                <a:latin typeface="方正仿宋简体" panose="02010601030101010101" pitchFamily="2" charset="-122"/>
                <a:ea typeface="方正仿宋简体" panose="02010601030101010101" pitchFamily="2" charset="-122"/>
                <a:cs typeface="+mn-cs"/>
              </a:rPr>
              <a:t>——统筹区域协调发展。出台统筹推进县域基本公共服务均等化、涉农资金整合等制度办法，财力下移助推区域经济协调发展。支持全国文明城市创建，完善城乡基础设施建设，推进城乡环卫一体化建设，加快农业“新六产”发展。</a:t>
            </a:r>
            <a:endParaRPr lang="zh-CN" altLang="en-US" b="1" dirty="0">
              <a:latin typeface="方正仿宋简体" panose="02010601030101010101" pitchFamily="2" charset="-122"/>
              <a:ea typeface="方正仿宋简体" panose="02010601030101010101" pitchFamily="2" charset="-122"/>
            </a:endParaRPr>
          </a:p>
        </p:txBody>
      </p:sp>
      <p:sp>
        <p:nvSpPr>
          <p:cNvPr id="4" name="灯片编号占位符 3"/>
          <p:cNvSpPr>
            <a:spLocks noGrp="1"/>
          </p:cNvSpPr>
          <p:nvPr>
            <p:ph type="sldNum" sz="quarter" idx="5"/>
          </p:nvPr>
        </p:nvSpPr>
        <p:spPr/>
        <p:txBody>
          <a:bodyPr/>
          <a:lstStyle/>
          <a:p>
            <a:fld id="{406D40F9-D845-454D-84C9-7AB432284DBF}" type="slidenum">
              <a:rPr lang="zh-CN" altLang="en-US" smtClean="0"/>
              <a:t>4</a:t>
            </a:fld>
            <a:endParaRPr lang="zh-CN" altLang="en-US"/>
          </a:p>
        </p:txBody>
      </p:sp>
    </p:spTree>
    <p:extLst>
      <p:ext uri="{BB962C8B-B14F-4D97-AF65-F5344CB8AC3E}">
        <p14:creationId xmlns:p14="http://schemas.microsoft.com/office/powerpoint/2010/main" val="30786304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indent="406800" algn="just">
              <a:lnSpc>
                <a:spcPts val="2500"/>
              </a:lnSpc>
            </a:pPr>
            <a:r>
              <a:rPr lang="en-US" altLang="zh-CN" b="1" dirty="0">
                <a:latin typeface="Times New Roman" panose="02020603050405020304" pitchFamily="18" charset="0"/>
                <a:ea typeface="方正仿宋简体" panose="02010601030101010101" pitchFamily="2" charset="-122"/>
                <a:cs typeface="Times New Roman" panose="02020603050405020304" pitchFamily="18" charset="0"/>
              </a:rPr>
              <a:t>2018</a:t>
            </a:r>
            <a:r>
              <a:rPr lang="zh-CN" altLang="zh-CN" b="1" dirty="0">
                <a:latin typeface="Times New Roman" panose="02020603050405020304" pitchFamily="18" charset="0"/>
                <a:ea typeface="方正仿宋简体" panose="02010601030101010101" pitchFamily="2" charset="-122"/>
                <a:cs typeface="Times New Roman" panose="02020603050405020304" pitchFamily="18" charset="0"/>
              </a:rPr>
              <a:t>年度，市级一般公共预算收入</a:t>
            </a:r>
            <a:r>
              <a:rPr lang="en-US" altLang="zh-CN" b="1" dirty="0">
                <a:latin typeface="Times New Roman" panose="02020603050405020304" pitchFamily="18" charset="0"/>
                <a:ea typeface="方正仿宋简体" panose="02010601030101010101" pitchFamily="2" charset="-122"/>
                <a:cs typeface="Times New Roman" panose="02020603050405020304" pitchFamily="18" charset="0"/>
              </a:rPr>
              <a:t>75.85</a:t>
            </a:r>
            <a:r>
              <a:rPr lang="zh-CN" altLang="zh-CN" b="1" dirty="0">
                <a:latin typeface="Times New Roman" panose="02020603050405020304" pitchFamily="18" charset="0"/>
                <a:ea typeface="方正仿宋简体" panose="02010601030101010101" pitchFamily="2" charset="-122"/>
                <a:cs typeface="Times New Roman" panose="02020603050405020304" pitchFamily="18" charset="0"/>
              </a:rPr>
              <a:t>亿元，完成预算的</a:t>
            </a:r>
            <a:r>
              <a:rPr lang="en-US" altLang="zh-CN" b="1" dirty="0">
                <a:latin typeface="Times New Roman" panose="02020603050405020304" pitchFamily="18" charset="0"/>
                <a:ea typeface="方正仿宋简体" panose="02010601030101010101" pitchFamily="2" charset="-122"/>
                <a:cs typeface="Times New Roman" panose="02020603050405020304" pitchFamily="18" charset="0"/>
              </a:rPr>
              <a:t>101.4%</a:t>
            </a:r>
            <a:r>
              <a:rPr lang="zh-CN" altLang="zh-CN" b="1" dirty="0">
                <a:latin typeface="Times New Roman" panose="02020603050405020304" pitchFamily="18" charset="0"/>
                <a:ea typeface="方正仿宋简体" panose="02010601030101010101" pitchFamily="2" charset="-122"/>
                <a:cs typeface="Times New Roman" panose="02020603050405020304" pitchFamily="18" charset="0"/>
              </a:rPr>
              <a:t>，同比增长</a:t>
            </a:r>
            <a:r>
              <a:rPr lang="en-US" altLang="zh-CN" b="1" dirty="0">
                <a:latin typeface="Times New Roman" panose="02020603050405020304" pitchFamily="18" charset="0"/>
                <a:ea typeface="方正仿宋简体" panose="02010601030101010101" pitchFamily="2" charset="-122"/>
                <a:cs typeface="Times New Roman" panose="02020603050405020304" pitchFamily="18" charset="0"/>
              </a:rPr>
              <a:t>4.7%</a:t>
            </a:r>
            <a:r>
              <a:rPr lang="zh-CN" altLang="zh-CN" b="1" dirty="0">
                <a:latin typeface="Times New Roman" panose="02020603050405020304" pitchFamily="18" charset="0"/>
                <a:ea typeface="方正仿宋简体" panose="02010601030101010101" pitchFamily="2" charset="-122"/>
                <a:cs typeface="Times New Roman" panose="02020603050405020304" pitchFamily="18" charset="0"/>
              </a:rPr>
              <a:t>。加返还性收入</a:t>
            </a:r>
            <a:r>
              <a:rPr lang="en-US" altLang="zh-CN" b="1" dirty="0">
                <a:latin typeface="Times New Roman" panose="02020603050405020304" pitchFamily="18" charset="0"/>
                <a:ea typeface="方正仿宋简体" panose="02010601030101010101" pitchFamily="2" charset="-122"/>
                <a:cs typeface="Times New Roman" panose="02020603050405020304" pitchFamily="18" charset="0"/>
              </a:rPr>
              <a:t>6.29</a:t>
            </a:r>
            <a:r>
              <a:rPr lang="zh-CN" altLang="zh-CN" b="1" dirty="0">
                <a:latin typeface="Times New Roman" panose="02020603050405020304" pitchFamily="18" charset="0"/>
                <a:ea typeface="方正仿宋简体" panose="02010601030101010101" pitchFamily="2" charset="-122"/>
                <a:cs typeface="Times New Roman" panose="02020603050405020304" pitchFamily="18" charset="0"/>
              </a:rPr>
              <a:t>亿元、一般性转移支付收入</a:t>
            </a:r>
            <a:r>
              <a:rPr lang="en-US" altLang="zh-CN" b="1" dirty="0">
                <a:latin typeface="Times New Roman" panose="02020603050405020304" pitchFamily="18" charset="0"/>
                <a:ea typeface="方正仿宋简体" panose="02010601030101010101" pitchFamily="2" charset="-122"/>
                <a:cs typeface="Times New Roman" panose="02020603050405020304" pitchFamily="18" charset="0"/>
              </a:rPr>
              <a:t>48.15</a:t>
            </a:r>
            <a:r>
              <a:rPr lang="zh-CN" altLang="zh-CN" b="1" dirty="0">
                <a:latin typeface="Times New Roman" panose="02020603050405020304" pitchFamily="18" charset="0"/>
                <a:ea typeface="方正仿宋简体" panose="02010601030101010101" pitchFamily="2" charset="-122"/>
                <a:cs typeface="Times New Roman" panose="02020603050405020304" pitchFamily="18" charset="0"/>
              </a:rPr>
              <a:t>亿元、专项转移支付收入</a:t>
            </a:r>
            <a:r>
              <a:rPr lang="en-US" altLang="zh-CN" b="1" dirty="0">
                <a:latin typeface="Times New Roman" panose="02020603050405020304" pitchFamily="18" charset="0"/>
                <a:ea typeface="方正仿宋简体" panose="02010601030101010101" pitchFamily="2" charset="-122"/>
                <a:cs typeface="Times New Roman" panose="02020603050405020304" pitchFamily="18" charset="0"/>
              </a:rPr>
              <a:t>0.63</a:t>
            </a:r>
            <a:r>
              <a:rPr lang="zh-CN" altLang="zh-CN" b="1" dirty="0">
                <a:latin typeface="Times New Roman" panose="02020603050405020304" pitchFamily="18" charset="0"/>
                <a:ea typeface="方正仿宋简体" panose="02010601030101010101" pitchFamily="2" charset="-122"/>
                <a:cs typeface="Times New Roman" panose="02020603050405020304" pitchFamily="18" charset="0"/>
              </a:rPr>
              <a:t>亿元、调入资金</a:t>
            </a:r>
            <a:r>
              <a:rPr lang="en-US" altLang="zh-CN" b="1" dirty="0">
                <a:latin typeface="Times New Roman" panose="02020603050405020304" pitchFamily="18" charset="0"/>
                <a:ea typeface="方正仿宋简体" panose="02010601030101010101" pitchFamily="2" charset="-122"/>
                <a:cs typeface="Times New Roman" panose="02020603050405020304" pitchFamily="18" charset="0"/>
              </a:rPr>
              <a:t>10.41</a:t>
            </a:r>
            <a:r>
              <a:rPr lang="zh-CN" altLang="zh-CN" b="1" dirty="0">
                <a:latin typeface="Times New Roman" panose="02020603050405020304" pitchFamily="18" charset="0"/>
                <a:ea typeface="方正仿宋简体" panose="02010601030101010101" pitchFamily="2" charset="-122"/>
                <a:cs typeface="Times New Roman" panose="02020603050405020304" pitchFamily="18" charset="0"/>
              </a:rPr>
              <a:t>亿元、上年结转收入</a:t>
            </a:r>
            <a:r>
              <a:rPr lang="en-US" altLang="zh-CN" b="1" dirty="0">
                <a:latin typeface="Times New Roman" panose="02020603050405020304" pitchFamily="18" charset="0"/>
                <a:ea typeface="方正仿宋简体" panose="02010601030101010101" pitchFamily="2" charset="-122"/>
                <a:cs typeface="Times New Roman" panose="02020603050405020304" pitchFamily="18" charset="0"/>
              </a:rPr>
              <a:t>6.03</a:t>
            </a:r>
            <a:r>
              <a:rPr lang="zh-CN" altLang="zh-CN" b="1" dirty="0">
                <a:latin typeface="Times New Roman" panose="02020603050405020304" pitchFamily="18" charset="0"/>
                <a:ea typeface="方正仿宋简体" panose="02010601030101010101" pitchFamily="2" charset="-122"/>
                <a:cs typeface="Times New Roman" panose="02020603050405020304" pitchFamily="18" charset="0"/>
              </a:rPr>
              <a:t>亿元、调入预算稳定调节基金</a:t>
            </a:r>
            <a:r>
              <a:rPr lang="en-US" altLang="zh-CN" b="1" dirty="0">
                <a:latin typeface="Times New Roman" panose="02020603050405020304" pitchFamily="18" charset="0"/>
                <a:ea typeface="方正仿宋简体" panose="02010601030101010101" pitchFamily="2" charset="-122"/>
                <a:cs typeface="Times New Roman" panose="02020603050405020304" pitchFamily="18" charset="0"/>
              </a:rPr>
              <a:t>9.68</a:t>
            </a:r>
            <a:r>
              <a:rPr lang="zh-CN" altLang="zh-CN" b="1" dirty="0">
                <a:latin typeface="Times New Roman" panose="02020603050405020304" pitchFamily="18" charset="0"/>
                <a:ea typeface="方正仿宋简体" panose="02010601030101010101" pitchFamily="2" charset="-122"/>
                <a:cs typeface="Times New Roman" panose="02020603050405020304" pitchFamily="18" charset="0"/>
              </a:rPr>
              <a:t>亿元，收入共计</a:t>
            </a:r>
            <a:r>
              <a:rPr lang="en-US" altLang="zh-CN" b="1" dirty="0">
                <a:latin typeface="Times New Roman" panose="02020603050405020304" pitchFamily="18" charset="0"/>
                <a:ea typeface="方正仿宋简体" panose="02010601030101010101" pitchFamily="2" charset="-122"/>
                <a:cs typeface="Times New Roman" panose="02020603050405020304" pitchFamily="18" charset="0"/>
              </a:rPr>
              <a:t>157.04</a:t>
            </a:r>
            <a:r>
              <a:rPr lang="zh-CN" altLang="zh-CN" b="1" dirty="0">
                <a:latin typeface="Times New Roman" panose="02020603050405020304" pitchFamily="18" charset="0"/>
                <a:ea typeface="方正仿宋简体" panose="02010601030101010101" pitchFamily="2" charset="-122"/>
                <a:cs typeface="Times New Roman" panose="02020603050405020304" pitchFamily="18" charset="0"/>
              </a:rPr>
              <a:t>亿元。当年市级一般公共预算支出，加上解支出</a:t>
            </a:r>
            <a:r>
              <a:rPr lang="en-US" altLang="zh-CN" b="1" dirty="0">
                <a:latin typeface="Times New Roman" panose="02020603050405020304" pitchFamily="18" charset="0"/>
                <a:ea typeface="方正仿宋简体" panose="02010601030101010101" pitchFamily="2" charset="-122"/>
                <a:cs typeface="Times New Roman" panose="02020603050405020304" pitchFamily="18" charset="0"/>
              </a:rPr>
              <a:t>18.92</a:t>
            </a:r>
            <a:r>
              <a:rPr lang="zh-CN" altLang="zh-CN" b="1" dirty="0">
                <a:latin typeface="Times New Roman" panose="02020603050405020304" pitchFamily="18" charset="0"/>
                <a:ea typeface="方正仿宋简体" panose="02010601030101010101" pitchFamily="2" charset="-122"/>
                <a:cs typeface="Times New Roman" panose="02020603050405020304" pitchFamily="18" charset="0"/>
              </a:rPr>
              <a:t>亿元、安排预算稳定调节基金</a:t>
            </a:r>
            <a:r>
              <a:rPr lang="en-US" altLang="zh-CN" b="1" dirty="0">
                <a:latin typeface="Times New Roman" panose="02020603050405020304" pitchFamily="18" charset="0"/>
                <a:ea typeface="方正仿宋简体" panose="02010601030101010101" pitchFamily="2" charset="-122"/>
                <a:cs typeface="Times New Roman" panose="02020603050405020304" pitchFamily="18" charset="0"/>
              </a:rPr>
              <a:t>9.35</a:t>
            </a:r>
            <a:r>
              <a:rPr lang="zh-CN" altLang="zh-CN" b="1" dirty="0">
                <a:latin typeface="Times New Roman" panose="02020603050405020304" pitchFamily="18" charset="0"/>
                <a:ea typeface="方正仿宋简体" panose="02010601030101010101" pitchFamily="2" charset="-122"/>
                <a:cs typeface="Times New Roman" panose="02020603050405020304" pitchFamily="18" charset="0"/>
              </a:rPr>
              <a:t>亿元、结转下年支出</a:t>
            </a:r>
            <a:r>
              <a:rPr lang="en-US" altLang="zh-CN" b="1" dirty="0">
                <a:latin typeface="Times New Roman" panose="02020603050405020304" pitchFamily="18" charset="0"/>
                <a:ea typeface="方正仿宋简体" panose="02010601030101010101" pitchFamily="2" charset="-122"/>
                <a:cs typeface="Times New Roman" panose="02020603050405020304" pitchFamily="18" charset="0"/>
              </a:rPr>
              <a:t>4.09</a:t>
            </a:r>
            <a:r>
              <a:rPr lang="zh-CN" altLang="zh-CN" b="1" dirty="0">
                <a:latin typeface="Times New Roman" panose="02020603050405020304" pitchFamily="18" charset="0"/>
                <a:ea typeface="方正仿宋简体" panose="02010601030101010101" pitchFamily="2" charset="-122"/>
                <a:cs typeface="Times New Roman" panose="02020603050405020304" pitchFamily="18" charset="0"/>
              </a:rPr>
              <a:t>亿元，支出共计</a:t>
            </a:r>
            <a:r>
              <a:rPr lang="en-US" altLang="zh-CN" b="1" dirty="0">
                <a:latin typeface="Times New Roman" panose="02020603050405020304" pitchFamily="18" charset="0"/>
                <a:ea typeface="方正仿宋简体" panose="02010601030101010101" pitchFamily="2" charset="-122"/>
                <a:cs typeface="Times New Roman" panose="02020603050405020304" pitchFamily="18" charset="0"/>
              </a:rPr>
              <a:t>157.04</a:t>
            </a:r>
            <a:r>
              <a:rPr lang="zh-CN" altLang="zh-CN" b="1" dirty="0">
                <a:latin typeface="Times New Roman" panose="02020603050405020304" pitchFamily="18" charset="0"/>
                <a:ea typeface="方正仿宋简体" panose="02010601030101010101" pitchFamily="2" charset="-122"/>
                <a:cs typeface="Times New Roman" panose="02020603050405020304" pitchFamily="18" charset="0"/>
              </a:rPr>
              <a:t>亿元，当年实现收支平衡。</a:t>
            </a:r>
            <a:endParaRPr lang="en-US" altLang="zh-CN" b="1" dirty="0">
              <a:latin typeface="Times New Roman" panose="02020603050405020304" pitchFamily="18" charset="0"/>
              <a:ea typeface="方正仿宋简体" panose="02010601030101010101" pitchFamily="2" charset="-122"/>
              <a:cs typeface="Times New Roman" panose="02020603050405020304" pitchFamily="18" charset="0"/>
            </a:endParaRPr>
          </a:p>
          <a:p>
            <a:pPr indent="406800" algn="just">
              <a:lnSpc>
                <a:spcPts val="2500"/>
              </a:lnSpc>
            </a:pPr>
            <a:r>
              <a:rPr lang="en-US" altLang="zh-CN" b="1" dirty="0">
                <a:latin typeface="Times New Roman" panose="02020603050405020304" pitchFamily="18" charset="0"/>
                <a:ea typeface="方正仿宋简体" panose="02010601030101010101" pitchFamily="2" charset="-122"/>
                <a:cs typeface="Times New Roman" panose="02020603050405020304" pitchFamily="18" charset="0"/>
              </a:rPr>
              <a:t>2018</a:t>
            </a:r>
            <a:r>
              <a:rPr lang="zh-CN" altLang="zh-CN" b="1" dirty="0">
                <a:latin typeface="Times New Roman" panose="02020603050405020304" pitchFamily="18" charset="0"/>
                <a:ea typeface="方正仿宋简体" panose="02010601030101010101" pitchFamily="2" charset="-122"/>
                <a:cs typeface="Times New Roman" panose="02020603050405020304" pitchFamily="18" charset="0"/>
              </a:rPr>
              <a:t>年度，市级政府性基金预算收入</a:t>
            </a:r>
            <a:r>
              <a:rPr lang="en-US" altLang="zh-CN" b="1" dirty="0">
                <a:latin typeface="Times New Roman" panose="02020603050405020304" pitchFamily="18" charset="0"/>
                <a:ea typeface="方正仿宋简体" panose="02010601030101010101" pitchFamily="2" charset="-122"/>
                <a:cs typeface="Times New Roman" panose="02020603050405020304" pitchFamily="18" charset="0"/>
              </a:rPr>
              <a:t>77.59</a:t>
            </a:r>
            <a:r>
              <a:rPr lang="zh-CN" altLang="zh-CN" b="1" dirty="0">
                <a:latin typeface="Times New Roman" panose="02020603050405020304" pitchFamily="18" charset="0"/>
                <a:ea typeface="方正仿宋简体" panose="02010601030101010101" pitchFamily="2" charset="-122"/>
                <a:cs typeface="Times New Roman" panose="02020603050405020304" pitchFamily="18" charset="0"/>
              </a:rPr>
              <a:t>亿元，完成预算的</a:t>
            </a:r>
            <a:r>
              <a:rPr lang="en-US" altLang="zh-CN" b="1" dirty="0">
                <a:latin typeface="Times New Roman" panose="02020603050405020304" pitchFamily="18" charset="0"/>
                <a:ea typeface="方正仿宋简体" panose="02010601030101010101" pitchFamily="2" charset="-122"/>
                <a:cs typeface="Times New Roman" panose="02020603050405020304" pitchFamily="18" charset="0"/>
              </a:rPr>
              <a:t>123.3%</a:t>
            </a:r>
            <a:r>
              <a:rPr lang="zh-CN" altLang="zh-CN" b="1" dirty="0">
                <a:latin typeface="Times New Roman" panose="02020603050405020304" pitchFamily="18" charset="0"/>
                <a:ea typeface="方正仿宋简体" panose="02010601030101010101" pitchFamily="2" charset="-122"/>
                <a:cs typeface="Times New Roman" panose="02020603050405020304" pitchFamily="18" charset="0"/>
              </a:rPr>
              <a:t>，同比增长</a:t>
            </a:r>
            <a:r>
              <a:rPr lang="en-US" altLang="zh-CN" b="1" dirty="0">
                <a:latin typeface="Times New Roman" panose="02020603050405020304" pitchFamily="18" charset="0"/>
                <a:ea typeface="方正仿宋简体" panose="02010601030101010101" pitchFamily="2" charset="-122"/>
                <a:cs typeface="Times New Roman" panose="02020603050405020304" pitchFamily="18" charset="0"/>
              </a:rPr>
              <a:t>79.7%</a:t>
            </a:r>
            <a:r>
              <a:rPr lang="zh-CN" altLang="zh-CN" b="1" dirty="0">
                <a:latin typeface="Times New Roman" panose="02020603050405020304" pitchFamily="18" charset="0"/>
                <a:ea typeface="方正仿宋简体" panose="02010601030101010101" pitchFamily="2" charset="-122"/>
                <a:cs typeface="Times New Roman" panose="02020603050405020304" pitchFamily="18" charset="0"/>
              </a:rPr>
              <a:t>。加政府性基金补助收入</a:t>
            </a:r>
            <a:r>
              <a:rPr lang="en-US" altLang="zh-CN" b="1" dirty="0">
                <a:latin typeface="Times New Roman" panose="02020603050405020304" pitchFamily="18" charset="0"/>
                <a:ea typeface="方正仿宋简体" panose="02010601030101010101" pitchFamily="2" charset="-122"/>
                <a:cs typeface="Times New Roman" panose="02020603050405020304" pitchFamily="18" charset="0"/>
              </a:rPr>
              <a:t>7.84</a:t>
            </a:r>
            <a:r>
              <a:rPr lang="zh-CN" altLang="zh-CN" b="1" dirty="0">
                <a:latin typeface="Times New Roman" panose="02020603050405020304" pitchFamily="18" charset="0"/>
                <a:ea typeface="方正仿宋简体" panose="02010601030101010101" pitchFamily="2" charset="-122"/>
                <a:cs typeface="Times New Roman" panose="02020603050405020304" pitchFamily="18" charset="0"/>
              </a:rPr>
              <a:t>亿元、新增专项债券转贷收入</a:t>
            </a:r>
            <a:r>
              <a:rPr lang="en-US" altLang="zh-CN" b="1" dirty="0">
                <a:latin typeface="Times New Roman" panose="02020603050405020304" pitchFamily="18" charset="0"/>
                <a:ea typeface="方正仿宋简体" panose="02010601030101010101" pitchFamily="2" charset="-122"/>
                <a:cs typeface="Times New Roman" panose="02020603050405020304" pitchFamily="18" charset="0"/>
              </a:rPr>
              <a:t>16.81</a:t>
            </a:r>
            <a:r>
              <a:rPr lang="zh-CN" altLang="zh-CN" b="1" dirty="0">
                <a:latin typeface="Times New Roman" panose="02020603050405020304" pitchFamily="18" charset="0"/>
                <a:ea typeface="方正仿宋简体" panose="02010601030101010101" pitchFamily="2" charset="-122"/>
                <a:cs typeface="Times New Roman" panose="02020603050405020304" pitchFamily="18" charset="0"/>
              </a:rPr>
              <a:t>亿元、上年结余收入</a:t>
            </a:r>
            <a:r>
              <a:rPr lang="en-US" altLang="zh-CN" b="1" dirty="0">
                <a:latin typeface="Times New Roman" panose="02020603050405020304" pitchFamily="18" charset="0"/>
                <a:ea typeface="方正仿宋简体" panose="02010601030101010101" pitchFamily="2" charset="-122"/>
                <a:cs typeface="Times New Roman" panose="02020603050405020304" pitchFamily="18" charset="0"/>
              </a:rPr>
              <a:t>8.67</a:t>
            </a:r>
            <a:r>
              <a:rPr lang="zh-CN" altLang="zh-CN" b="1" dirty="0">
                <a:latin typeface="Times New Roman" panose="02020603050405020304" pitchFamily="18" charset="0"/>
                <a:ea typeface="方正仿宋简体" panose="02010601030101010101" pitchFamily="2" charset="-122"/>
                <a:cs typeface="Times New Roman" panose="02020603050405020304" pitchFamily="18" charset="0"/>
              </a:rPr>
              <a:t>亿元，收入共计</a:t>
            </a:r>
            <a:r>
              <a:rPr lang="en-US" altLang="zh-CN" b="1" dirty="0">
                <a:latin typeface="Times New Roman" panose="02020603050405020304" pitchFamily="18" charset="0"/>
                <a:ea typeface="方正仿宋简体" panose="02010601030101010101" pitchFamily="2" charset="-122"/>
                <a:cs typeface="Times New Roman" panose="02020603050405020304" pitchFamily="18" charset="0"/>
              </a:rPr>
              <a:t>110.91</a:t>
            </a:r>
            <a:r>
              <a:rPr lang="zh-CN" altLang="zh-CN" b="1" dirty="0">
                <a:latin typeface="Times New Roman" panose="02020603050405020304" pitchFamily="18" charset="0"/>
                <a:ea typeface="方正仿宋简体" panose="02010601030101010101" pitchFamily="2" charset="-122"/>
                <a:cs typeface="Times New Roman" panose="02020603050405020304" pitchFamily="18" charset="0"/>
              </a:rPr>
              <a:t>亿元。市级政府性基金支出</a:t>
            </a:r>
            <a:r>
              <a:rPr lang="en-US" altLang="zh-CN" b="1" dirty="0">
                <a:latin typeface="Times New Roman" panose="02020603050405020304" pitchFamily="18" charset="0"/>
                <a:ea typeface="方正仿宋简体" panose="02010601030101010101" pitchFamily="2" charset="-122"/>
                <a:cs typeface="Times New Roman" panose="02020603050405020304" pitchFamily="18" charset="0"/>
              </a:rPr>
              <a:t>84.25</a:t>
            </a:r>
            <a:r>
              <a:rPr lang="zh-CN" altLang="zh-CN" b="1" dirty="0">
                <a:latin typeface="Times New Roman" panose="02020603050405020304" pitchFamily="18" charset="0"/>
                <a:ea typeface="方正仿宋简体" panose="02010601030101010101" pitchFamily="2" charset="-122"/>
                <a:cs typeface="Times New Roman" panose="02020603050405020304" pitchFamily="18" charset="0"/>
              </a:rPr>
              <a:t>亿元，完成预算的</a:t>
            </a:r>
            <a:r>
              <a:rPr lang="en-US" altLang="zh-CN" b="1" dirty="0">
                <a:latin typeface="Times New Roman" panose="02020603050405020304" pitchFamily="18" charset="0"/>
                <a:ea typeface="方正仿宋简体" panose="02010601030101010101" pitchFamily="2" charset="-122"/>
                <a:cs typeface="Times New Roman" panose="02020603050405020304" pitchFamily="18" charset="0"/>
              </a:rPr>
              <a:t>107.8%</a:t>
            </a:r>
            <a:r>
              <a:rPr lang="zh-CN" altLang="zh-CN" b="1" dirty="0">
                <a:latin typeface="Times New Roman" panose="02020603050405020304" pitchFamily="18" charset="0"/>
                <a:ea typeface="方正仿宋简体" panose="02010601030101010101" pitchFamily="2" charset="-122"/>
                <a:cs typeface="Times New Roman" panose="02020603050405020304" pitchFamily="18" charset="0"/>
              </a:rPr>
              <a:t>，同比增长</a:t>
            </a:r>
            <a:r>
              <a:rPr lang="en-US" altLang="zh-CN" b="1" dirty="0">
                <a:latin typeface="Times New Roman" panose="02020603050405020304" pitchFamily="18" charset="0"/>
                <a:ea typeface="方正仿宋简体" panose="02010601030101010101" pitchFamily="2" charset="-122"/>
                <a:cs typeface="Times New Roman" panose="02020603050405020304" pitchFamily="18" charset="0"/>
              </a:rPr>
              <a:t>47%</a:t>
            </a:r>
            <a:r>
              <a:rPr lang="zh-CN" altLang="zh-CN" b="1" dirty="0">
                <a:latin typeface="Times New Roman" panose="02020603050405020304" pitchFamily="18" charset="0"/>
                <a:ea typeface="方正仿宋简体" panose="02010601030101010101" pitchFamily="2" charset="-122"/>
                <a:cs typeface="Times New Roman" panose="02020603050405020304" pitchFamily="18" charset="0"/>
              </a:rPr>
              <a:t>。当年市级政府性基金支出，加调出资金</a:t>
            </a:r>
            <a:r>
              <a:rPr lang="en-US" altLang="zh-CN" b="1" dirty="0">
                <a:latin typeface="Times New Roman" panose="02020603050405020304" pitchFamily="18" charset="0"/>
                <a:ea typeface="方正仿宋简体" panose="02010601030101010101" pitchFamily="2" charset="-122"/>
                <a:cs typeface="Times New Roman" panose="02020603050405020304" pitchFamily="18" charset="0"/>
              </a:rPr>
              <a:t>8.99</a:t>
            </a:r>
            <a:r>
              <a:rPr lang="zh-CN" altLang="zh-CN" b="1" dirty="0">
                <a:latin typeface="Times New Roman" panose="02020603050405020304" pitchFamily="18" charset="0"/>
                <a:ea typeface="方正仿宋简体" panose="02010601030101010101" pitchFamily="2" charset="-122"/>
                <a:cs typeface="Times New Roman" panose="02020603050405020304" pitchFamily="18" charset="0"/>
              </a:rPr>
              <a:t>亿元、结转下年支出</a:t>
            </a:r>
            <a:r>
              <a:rPr lang="en-US" altLang="zh-CN" b="1" dirty="0">
                <a:latin typeface="Times New Roman" panose="02020603050405020304" pitchFamily="18" charset="0"/>
                <a:ea typeface="方正仿宋简体" panose="02010601030101010101" pitchFamily="2" charset="-122"/>
                <a:cs typeface="Times New Roman" panose="02020603050405020304" pitchFamily="18" charset="0"/>
              </a:rPr>
              <a:t>17.67</a:t>
            </a:r>
            <a:r>
              <a:rPr lang="zh-CN" altLang="zh-CN" b="1" dirty="0">
                <a:latin typeface="Times New Roman" panose="02020603050405020304" pitchFamily="18" charset="0"/>
                <a:ea typeface="方正仿宋简体" panose="02010601030101010101" pitchFamily="2" charset="-122"/>
                <a:cs typeface="Times New Roman" panose="02020603050405020304" pitchFamily="18" charset="0"/>
              </a:rPr>
              <a:t>亿元，支出共计</a:t>
            </a:r>
            <a:r>
              <a:rPr lang="en-US" altLang="zh-CN" b="1" dirty="0">
                <a:latin typeface="Times New Roman" panose="02020603050405020304" pitchFamily="18" charset="0"/>
                <a:ea typeface="方正仿宋简体" panose="02010601030101010101" pitchFamily="2" charset="-122"/>
                <a:cs typeface="Times New Roman" panose="02020603050405020304" pitchFamily="18" charset="0"/>
              </a:rPr>
              <a:t>110.91</a:t>
            </a:r>
            <a:r>
              <a:rPr lang="zh-CN" altLang="zh-CN" b="1" dirty="0">
                <a:latin typeface="Times New Roman" panose="02020603050405020304" pitchFamily="18" charset="0"/>
                <a:ea typeface="方正仿宋简体" panose="02010601030101010101" pitchFamily="2" charset="-122"/>
                <a:cs typeface="Times New Roman" panose="02020603050405020304" pitchFamily="18" charset="0"/>
              </a:rPr>
              <a:t>亿元。</a:t>
            </a:r>
            <a:endParaRPr lang="en-US" altLang="zh-CN" b="1" dirty="0">
              <a:latin typeface="Times New Roman" panose="02020603050405020304" pitchFamily="18" charset="0"/>
              <a:ea typeface="方正仿宋简体" panose="02010601030101010101" pitchFamily="2" charset="-122"/>
              <a:cs typeface="Times New Roman" panose="02020603050405020304" pitchFamily="18" charset="0"/>
            </a:endParaRPr>
          </a:p>
          <a:p>
            <a:pPr indent="406800" algn="just">
              <a:lnSpc>
                <a:spcPts val="2500"/>
              </a:lnSpc>
            </a:pPr>
            <a:r>
              <a:rPr lang="en-US" altLang="zh-CN" b="1" dirty="0">
                <a:latin typeface="Times New Roman" panose="02020603050405020304" pitchFamily="18" charset="0"/>
                <a:ea typeface="方正仿宋简体" panose="02010601030101010101" pitchFamily="2" charset="-122"/>
                <a:cs typeface="Times New Roman" panose="02020603050405020304" pitchFamily="18" charset="0"/>
              </a:rPr>
              <a:t>2018</a:t>
            </a:r>
            <a:r>
              <a:rPr lang="zh-CN" altLang="zh-CN" b="1" dirty="0">
                <a:latin typeface="Times New Roman" panose="02020603050405020304" pitchFamily="18" charset="0"/>
                <a:ea typeface="方正仿宋简体" panose="02010601030101010101" pitchFamily="2" charset="-122"/>
                <a:cs typeface="Times New Roman" panose="02020603050405020304" pitchFamily="18" charset="0"/>
              </a:rPr>
              <a:t>年度，市级国有资本经营预算收入</a:t>
            </a:r>
            <a:r>
              <a:rPr lang="en-US" altLang="zh-CN" b="1" dirty="0">
                <a:latin typeface="Times New Roman" panose="02020603050405020304" pitchFamily="18" charset="0"/>
                <a:ea typeface="方正仿宋简体" panose="02010601030101010101" pitchFamily="2" charset="-122"/>
                <a:cs typeface="Times New Roman" panose="02020603050405020304" pitchFamily="18" charset="0"/>
              </a:rPr>
              <a:t>2.26</a:t>
            </a:r>
            <a:r>
              <a:rPr lang="zh-CN" altLang="zh-CN" b="1" dirty="0">
                <a:latin typeface="Times New Roman" panose="02020603050405020304" pitchFamily="18" charset="0"/>
                <a:ea typeface="方正仿宋简体" panose="02010601030101010101" pitchFamily="2" charset="-122"/>
                <a:cs typeface="Times New Roman" panose="02020603050405020304" pitchFamily="18" charset="0"/>
              </a:rPr>
              <a:t>亿元，完成预算的</a:t>
            </a:r>
            <a:r>
              <a:rPr lang="en-US" altLang="zh-CN" b="1" dirty="0">
                <a:latin typeface="Times New Roman" panose="02020603050405020304" pitchFamily="18" charset="0"/>
                <a:ea typeface="方正仿宋简体" panose="02010601030101010101" pitchFamily="2" charset="-122"/>
                <a:cs typeface="Times New Roman" panose="02020603050405020304" pitchFamily="18" charset="0"/>
              </a:rPr>
              <a:t>161.7%</a:t>
            </a:r>
            <a:r>
              <a:rPr lang="zh-CN" altLang="zh-CN" b="1" dirty="0">
                <a:latin typeface="Times New Roman" panose="02020603050405020304" pitchFamily="18" charset="0"/>
                <a:ea typeface="方正仿宋简体" panose="02010601030101010101" pitchFamily="2" charset="-122"/>
                <a:cs typeface="Times New Roman" panose="02020603050405020304" pitchFamily="18" charset="0"/>
              </a:rPr>
              <a:t>，同比增长</a:t>
            </a:r>
            <a:r>
              <a:rPr lang="en-US" altLang="zh-CN" b="1" dirty="0">
                <a:latin typeface="Times New Roman" panose="02020603050405020304" pitchFamily="18" charset="0"/>
                <a:ea typeface="方正仿宋简体" panose="02010601030101010101" pitchFamily="2" charset="-122"/>
                <a:cs typeface="Times New Roman" panose="02020603050405020304" pitchFamily="18" charset="0"/>
              </a:rPr>
              <a:t>2204.7%</a:t>
            </a:r>
            <a:r>
              <a:rPr lang="zh-CN" altLang="zh-CN" b="1" dirty="0">
                <a:latin typeface="Times New Roman" panose="02020603050405020304" pitchFamily="18" charset="0"/>
                <a:ea typeface="方正仿宋简体" panose="02010601030101010101" pitchFamily="2" charset="-122"/>
                <a:cs typeface="Times New Roman" panose="02020603050405020304" pitchFamily="18" charset="0"/>
              </a:rPr>
              <a:t>。市级国有资本经营预算支出</a:t>
            </a:r>
            <a:r>
              <a:rPr lang="en-US" altLang="zh-CN" b="1" dirty="0">
                <a:latin typeface="Times New Roman" panose="02020603050405020304" pitchFamily="18" charset="0"/>
                <a:ea typeface="方正仿宋简体" panose="02010601030101010101" pitchFamily="2" charset="-122"/>
                <a:cs typeface="Times New Roman" panose="02020603050405020304" pitchFamily="18" charset="0"/>
              </a:rPr>
              <a:t>1.41</a:t>
            </a:r>
            <a:r>
              <a:rPr lang="zh-CN" altLang="zh-CN" b="1" dirty="0">
                <a:latin typeface="Times New Roman" panose="02020603050405020304" pitchFamily="18" charset="0"/>
                <a:ea typeface="方正仿宋简体" panose="02010601030101010101" pitchFamily="2" charset="-122"/>
                <a:cs typeface="Times New Roman" panose="02020603050405020304" pitchFamily="18" charset="0"/>
              </a:rPr>
              <a:t>亿元，完成预算的</a:t>
            </a:r>
            <a:r>
              <a:rPr lang="en-US" altLang="zh-CN" b="1" dirty="0">
                <a:latin typeface="Times New Roman" panose="02020603050405020304" pitchFamily="18" charset="0"/>
                <a:ea typeface="方正仿宋简体" panose="02010601030101010101" pitchFamily="2" charset="-122"/>
                <a:cs typeface="Times New Roman" panose="02020603050405020304" pitchFamily="18" charset="0"/>
              </a:rPr>
              <a:t>80.6%</a:t>
            </a:r>
            <a:r>
              <a:rPr lang="zh-CN" altLang="zh-CN" b="1" dirty="0">
                <a:latin typeface="Times New Roman" panose="02020603050405020304" pitchFamily="18" charset="0"/>
                <a:ea typeface="方正仿宋简体" panose="02010601030101010101" pitchFamily="2" charset="-122"/>
                <a:cs typeface="Times New Roman" panose="02020603050405020304" pitchFamily="18" charset="0"/>
              </a:rPr>
              <a:t>，同比增长</a:t>
            </a:r>
            <a:r>
              <a:rPr lang="en-US" altLang="zh-CN" b="1" dirty="0">
                <a:latin typeface="Times New Roman" panose="02020603050405020304" pitchFamily="18" charset="0"/>
                <a:ea typeface="方正仿宋简体" panose="02010601030101010101" pitchFamily="2" charset="-122"/>
                <a:cs typeface="Times New Roman" panose="02020603050405020304" pitchFamily="18" charset="0"/>
              </a:rPr>
              <a:t>734.6%</a:t>
            </a:r>
            <a:r>
              <a:rPr lang="zh-CN" altLang="zh-CN" b="1" dirty="0">
                <a:latin typeface="Times New Roman" panose="02020603050405020304" pitchFamily="18" charset="0"/>
                <a:ea typeface="方正仿宋简体" panose="02010601030101010101" pitchFamily="2" charset="-122"/>
                <a:cs typeface="Times New Roman" panose="02020603050405020304" pitchFamily="18" charset="0"/>
              </a:rPr>
              <a:t>。</a:t>
            </a:r>
            <a:endParaRPr lang="en-US" altLang="zh-CN" b="1" dirty="0">
              <a:latin typeface="Times New Roman" panose="02020603050405020304" pitchFamily="18" charset="0"/>
              <a:ea typeface="方正仿宋简体" panose="02010601030101010101" pitchFamily="2" charset="-122"/>
              <a:cs typeface="Times New Roman" panose="02020603050405020304" pitchFamily="18" charset="0"/>
            </a:endParaRPr>
          </a:p>
          <a:p>
            <a:pPr indent="406800" algn="just">
              <a:lnSpc>
                <a:spcPts val="2500"/>
              </a:lnSpc>
            </a:pPr>
            <a:r>
              <a:rPr lang="en-US" altLang="zh-CN" b="1" dirty="0">
                <a:latin typeface="Times New Roman" panose="02020603050405020304" pitchFamily="18" charset="0"/>
                <a:ea typeface="方正仿宋简体" panose="02010601030101010101" pitchFamily="2" charset="-122"/>
                <a:cs typeface="Times New Roman" panose="02020603050405020304" pitchFamily="18" charset="0"/>
              </a:rPr>
              <a:t>2018</a:t>
            </a:r>
            <a:r>
              <a:rPr lang="zh-CN" altLang="zh-CN" b="1" dirty="0">
                <a:latin typeface="Times New Roman" panose="02020603050405020304" pitchFamily="18" charset="0"/>
                <a:ea typeface="方正仿宋简体" panose="02010601030101010101" pitchFamily="2" charset="-122"/>
                <a:cs typeface="Times New Roman" panose="02020603050405020304" pitchFamily="18" charset="0"/>
              </a:rPr>
              <a:t>年度，市级社会保险基金收入</a:t>
            </a:r>
            <a:r>
              <a:rPr lang="en-US" altLang="zh-CN" b="1" dirty="0">
                <a:latin typeface="Times New Roman" panose="02020603050405020304" pitchFamily="18" charset="0"/>
                <a:ea typeface="方正仿宋简体" panose="02010601030101010101" pitchFamily="2" charset="-122"/>
                <a:cs typeface="Times New Roman" panose="02020603050405020304" pitchFamily="18" charset="0"/>
              </a:rPr>
              <a:t>198.93</a:t>
            </a:r>
            <a:r>
              <a:rPr lang="zh-CN" altLang="zh-CN" b="1" dirty="0">
                <a:latin typeface="Times New Roman" panose="02020603050405020304" pitchFamily="18" charset="0"/>
                <a:ea typeface="方正仿宋简体" panose="02010601030101010101" pitchFamily="2" charset="-122"/>
                <a:cs typeface="Times New Roman" panose="02020603050405020304" pitchFamily="18" charset="0"/>
              </a:rPr>
              <a:t>亿元，完成预算的</a:t>
            </a:r>
            <a:r>
              <a:rPr lang="en-US" altLang="zh-CN" b="1" dirty="0">
                <a:latin typeface="Times New Roman" panose="02020603050405020304" pitchFamily="18" charset="0"/>
                <a:ea typeface="方正仿宋简体" panose="02010601030101010101" pitchFamily="2" charset="-122"/>
                <a:cs typeface="Times New Roman" panose="02020603050405020304" pitchFamily="18" charset="0"/>
              </a:rPr>
              <a:t>136.7%</a:t>
            </a:r>
            <a:r>
              <a:rPr lang="zh-CN" altLang="zh-CN" b="1" dirty="0">
                <a:latin typeface="Times New Roman" panose="02020603050405020304" pitchFamily="18" charset="0"/>
                <a:ea typeface="方正仿宋简体" panose="02010601030101010101" pitchFamily="2" charset="-122"/>
                <a:cs typeface="Times New Roman" panose="02020603050405020304" pitchFamily="18" charset="0"/>
              </a:rPr>
              <a:t>，同比增长</a:t>
            </a:r>
            <a:r>
              <a:rPr lang="en-US" altLang="zh-CN" b="1" dirty="0">
                <a:latin typeface="Times New Roman" panose="02020603050405020304" pitchFamily="18" charset="0"/>
                <a:ea typeface="方正仿宋简体" panose="02010601030101010101" pitchFamily="2" charset="-122"/>
                <a:cs typeface="Times New Roman" panose="02020603050405020304" pitchFamily="18" charset="0"/>
              </a:rPr>
              <a:t>26.8%</a:t>
            </a:r>
            <a:r>
              <a:rPr lang="zh-CN" altLang="zh-CN" b="1" dirty="0">
                <a:latin typeface="Times New Roman" panose="02020603050405020304" pitchFamily="18" charset="0"/>
                <a:ea typeface="方正仿宋简体" panose="02010601030101010101" pitchFamily="2" charset="-122"/>
                <a:cs typeface="Times New Roman" panose="02020603050405020304" pitchFamily="18" charset="0"/>
              </a:rPr>
              <a:t>。市级社会保险基金支出</a:t>
            </a:r>
            <a:r>
              <a:rPr lang="en-US" altLang="zh-CN" b="1" dirty="0">
                <a:latin typeface="Times New Roman" panose="02020603050405020304" pitchFamily="18" charset="0"/>
                <a:ea typeface="方正仿宋简体" panose="02010601030101010101" pitchFamily="2" charset="-122"/>
                <a:cs typeface="Times New Roman" panose="02020603050405020304" pitchFamily="18" charset="0"/>
              </a:rPr>
              <a:t>154.22</a:t>
            </a:r>
            <a:r>
              <a:rPr lang="zh-CN" altLang="zh-CN" b="1" dirty="0">
                <a:latin typeface="Times New Roman" panose="02020603050405020304" pitchFamily="18" charset="0"/>
                <a:ea typeface="方正仿宋简体" panose="02010601030101010101" pitchFamily="2" charset="-122"/>
                <a:cs typeface="Times New Roman" panose="02020603050405020304" pitchFamily="18" charset="0"/>
              </a:rPr>
              <a:t>亿元，完成预算的</a:t>
            </a:r>
            <a:r>
              <a:rPr lang="en-US" altLang="zh-CN" b="1" dirty="0">
                <a:latin typeface="Times New Roman" panose="02020603050405020304" pitchFamily="18" charset="0"/>
                <a:ea typeface="方正仿宋简体" panose="02010601030101010101" pitchFamily="2" charset="-122"/>
                <a:cs typeface="Times New Roman" panose="02020603050405020304" pitchFamily="18" charset="0"/>
              </a:rPr>
              <a:t>115.2%</a:t>
            </a:r>
            <a:r>
              <a:rPr lang="zh-CN" altLang="zh-CN" b="1" dirty="0">
                <a:latin typeface="Times New Roman" panose="02020603050405020304" pitchFamily="18" charset="0"/>
                <a:ea typeface="方正仿宋简体" panose="02010601030101010101" pitchFamily="2" charset="-122"/>
                <a:cs typeface="Times New Roman" panose="02020603050405020304" pitchFamily="18" charset="0"/>
              </a:rPr>
              <a:t>，同比增长</a:t>
            </a:r>
            <a:r>
              <a:rPr lang="en-US" altLang="zh-CN" b="1" dirty="0">
                <a:latin typeface="Times New Roman" panose="02020603050405020304" pitchFamily="18" charset="0"/>
                <a:ea typeface="方正仿宋简体" panose="02010601030101010101" pitchFamily="2" charset="-122"/>
                <a:cs typeface="Times New Roman" panose="02020603050405020304" pitchFamily="18" charset="0"/>
              </a:rPr>
              <a:t>14.9%</a:t>
            </a:r>
            <a:r>
              <a:rPr lang="zh-CN" altLang="zh-CN" b="1" dirty="0">
                <a:latin typeface="Times New Roman" panose="02020603050405020304" pitchFamily="18" charset="0"/>
                <a:ea typeface="方正仿宋简体" panose="02010601030101010101" pitchFamily="2" charset="-122"/>
                <a:cs typeface="Times New Roman" panose="02020603050405020304" pitchFamily="18" charset="0"/>
              </a:rPr>
              <a:t>。本年收支结余</a:t>
            </a:r>
            <a:r>
              <a:rPr lang="en-US" altLang="zh-CN" b="1" dirty="0">
                <a:latin typeface="Times New Roman" panose="02020603050405020304" pitchFamily="18" charset="0"/>
                <a:ea typeface="方正仿宋简体" panose="02010601030101010101" pitchFamily="2" charset="-122"/>
                <a:cs typeface="Times New Roman" panose="02020603050405020304" pitchFamily="18" charset="0"/>
              </a:rPr>
              <a:t>44.71</a:t>
            </a:r>
            <a:r>
              <a:rPr lang="zh-CN" altLang="zh-CN" b="1" dirty="0">
                <a:latin typeface="Times New Roman" panose="02020603050405020304" pitchFamily="18" charset="0"/>
                <a:ea typeface="方正仿宋简体" panose="02010601030101010101" pitchFamily="2" charset="-122"/>
                <a:cs typeface="Times New Roman" panose="02020603050405020304" pitchFamily="18" charset="0"/>
              </a:rPr>
              <a:t>亿元，累计结余</a:t>
            </a:r>
            <a:r>
              <a:rPr lang="en-US" altLang="zh-CN" b="1" dirty="0">
                <a:latin typeface="Times New Roman" panose="02020603050405020304" pitchFamily="18" charset="0"/>
                <a:ea typeface="方正仿宋简体" panose="02010601030101010101" pitchFamily="2" charset="-122"/>
                <a:cs typeface="Times New Roman" panose="02020603050405020304" pitchFamily="18" charset="0"/>
              </a:rPr>
              <a:t>89.36</a:t>
            </a:r>
            <a:r>
              <a:rPr lang="zh-CN" altLang="zh-CN" b="1" dirty="0">
                <a:latin typeface="Times New Roman" panose="02020603050405020304" pitchFamily="18" charset="0"/>
                <a:ea typeface="方正仿宋简体" panose="02010601030101010101" pitchFamily="2" charset="-122"/>
                <a:cs typeface="Times New Roman" panose="02020603050405020304" pitchFamily="18" charset="0"/>
              </a:rPr>
              <a:t>亿元</a:t>
            </a:r>
            <a:r>
              <a:rPr lang="zh-CN" altLang="en-US" b="1" dirty="0">
                <a:latin typeface="Times New Roman" panose="02020603050405020304" pitchFamily="18" charset="0"/>
                <a:ea typeface="方正仿宋简体" panose="02010601030101010101" pitchFamily="2" charset="-122"/>
                <a:cs typeface="Times New Roman" panose="02020603050405020304" pitchFamily="18" charset="0"/>
              </a:rPr>
              <a:t>。</a:t>
            </a:r>
            <a:endParaRPr lang="en-US" altLang="zh-CN" b="1" dirty="0">
              <a:latin typeface="Times New Roman" panose="02020603050405020304" pitchFamily="18" charset="0"/>
              <a:ea typeface="方正仿宋简体" panose="02010601030101010101" pitchFamily="2" charset="-122"/>
              <a:cs typeface="Times New Roman" panose="02020603050405020304" pitchFamily="18" charset="0"/>
            </a:endParaRPr>
          </a:p>
          <a:p>
            <a:pPr indent="406800" algn="just">
              <a:lnSpc>
                <a:spcPts val="2500"/>
              </a:lnSpc>
            </a:pPr>
            <a:r>
              <a:rPr lang="en-US" altLang="zh-CN" b="1" dirty="0">
                <a:latin typeface="Times New Roman" panose="02020603050405020304" pitchFamily="18" charset="0"/>
                <a:ea typeface="方正仿宋简体" panose="02010601030101010101" pitchFamily="2" charset="-122"/>
                <a:cs typeface="Times New Roman" panose="02020603050405020304" pitchFamily="18" charset="0"/>
              </a:rPr>
              <a:t>2018</a:t>
            </a:r>
            <a:r>
              <a:rPr lang="zh-CN" altLang="zh-CN" b="1" dirty="0">
                <a:latin typeface="Times New Roman" panose="02020603050405020304" pitchFamily="18" charset="0"/>
                <a:ea typeface="方正仿宋简体" panose="02010601030101010101" pitchFamily="2" charset="-122"/>
                <a:cs typeface="Times New Roman" panose="02020603050405020304" pitchFamily="18" charset="0"/>
              </a:rPr>
              <a:t>年度，市级社会保险基金收入</a:t>
            </a:r>
            <a:r>
              <a:rPr lang="en-US" altLang="zh-CN" b="1" dirty="0">
                <a:latin typeface="Times New Roman" panose="02020603050405020304" pitchFamily="18" charset="0"/>
                <a:ea typeface="方正仿宋简体" panose="02010601030101010101" pitchFamily="2" charset="-122"/>
                <a:cs typeface="Times New Roman" panose="02020603050405020304" pitchFamily="18" charset="0"/>
              </a:rPr>
              <a:t>198.93</a:t>
            </a:r>
            <a:r>
              <a:rPr lang="zh-CN" altLang="zh-CN" b="1" dirty="0">
                <a:latin typeface="Times New Roman" panose="02020603050405020304" pitchFamily="18" charset="0"/>
                <a:ea typeface="方正仿宋简体" panose="02010601030101010101" pitchFamily="2" charset="-122"/>
                <a:cs typeface="Times New Roman" panose="02020603050405020304" pitchFamily="18" charset="0"/>
              </a:rPr>
              <a:t>亿元，完成预算的</a:t>
            </a:r>
            <a:r>
              <a:rPr lang="en-US" altLang="zh-CN" b="1" dirty="0">
                <a:latin typeface="Times New Roman" panose="02020603050405020304" pitchFamily="18" charset="0"/>
                <a:ea typeface="方正仿宋简体" panose="02010601030101010101" pitchFamily="2" charset="-122"/>
                <a:cs typeface="Times New Roman" panose="02020603050405020304" pitchFamily="18" charset="0"/>
              </a:rPr>
              <a:t>136.7%</a:t>
            </a:r>
            <a:r>
              <a:rPr lang="zh-CN" altLang="zh-CN" b="1" dirty="0">
                <a:latin typeface="Times New Roman" panose="02020603050405020304" pitchFamily="18" charset="0"/>
                <a:ea typeface="方正仿宋简体" panose="02010601030101010101" pitchFamily="2" charset="-122"/>
                <a:cs typeface="Times New Roman" panose="02020603050405020304" pitchFamily="18" charset="0"/>
              </a:rPr>
              <a:t>，同比增长</a:t>
            </a:r>
            <a:r>
              <a:rPr lang="en-US" altLang="zh-CN" b="1" dirty="0">
                <a:latin typeface="Times New Roman" panose="02020603050405020304" pitchFamily="18" charset="0"/>
                <a:ea typeface="方正仿宋简体" panose="02010601030101010101" pitchFamily="2" charset="-122"/>
                <a:cs typeface="Times New Roman" panose="02020603050405020304" pitchFamily="18" charset="0"/>
              </a:rPr>
              <a:t>26.8%</a:t>
            </a:r>
            <a:r>
              <a:rPr lang="zh-CN" altLang="zh-CN" b="1" dirty="0">
                <a:latin typeface="Times New Roman" panose="02020603050405020304" pitchFamily="18" charset="0"/>
                <a:ea typeface="方正仿宋简体" panose="02010601030101010101" pitchFamily="2" charset="-122"/>
                <a:cs typeface="Times New Roman" panose="02020603050405020304" pitchFamily="18" charset="0"/>
              </a:rPr>
              <a:t>。市级社会保险基金支出</a:t>
            </a:r>
            <a:r>
              <a:rPr lang="en-US" altLang="zh-CN" b="1" dirty="0">
                <a:latin typeface="Times New Roman" panose="02020603050405020304" pitchFamily="18" charset="0"/>
                <a:ea typeface="方正仿宋简体" panose="02010601030101010101" pitchFamily="2" charset="-122"/>
                <a:cs typeface="Times New Roman" panose="02020603050405020304" pitchFamily="18" charset="0"/>
              </a:rPr>
              <a:t>154.22</a:t>
            </a:r>
            <a:r>
              <a:rPr lang="zh-CN" altLang="zh-CN" b="1" dirty="0">
                <a:latin typeface="Times New Roman" panose="02020603050405020304" pitchFamily="18" charset="0"/>
                <a:ea typeface="方正仿宋简体" panose="02010601030101010101" pitchFamily="2" charset="-122"/>
                <a:cs typeface="Times New Roman" panose="02020603050405020304" pitchFamily="18" charset="0"/>
              </a:rPr>
              <a:t>亿元，完成预算的</a:t>
            </a:r>
            <a:r>
              <a:rPr lang="en-US" altLang="zh-CN" b="1" dirty="0">
                <a:latin typeface="Times New Roman" panose="02020603050405020304" pitchFamily="18" charset="0"/>
                <a:ea typeface="方正仿宋简体" panose="02010601030101010101" pitchFamily="2" charset="-122"/>
                <a:cs typeface="Times New Roman" panose="02020603050405020304" pitchFamily="18" charset="0"/>
              </a:rPr>
              <a:t>115.2%</a:t>
            </a:r>
            <a:r>
              <a:rPr lang="zh-CN" altLang="zh-CN" b="1" dirty="0">
                <a:latin typeface="Times New Roman" panose="02020603050405020304" pitchFamily="18" charset="0"/>
                <a:ea typeface="方正仿宋简体" panose="02010601030101010101" pitchFamily="2" charset="-122"/>
                <a:cs typeface="Times New Roman" panose="02020603050405020304" pitchFamily="18" charset="0"/>
              </a:rPr>
              <a:t>，同比增长</a:t>
            </a:r>
            <a:r>
              <a:rPr lang="en-US" altLang="zh-CN" b="1" dirty="0">
                <a:latin typeface="Times New Roman" panose="02020603050405020304" pitchFamily="18" charset="0"/>
                <a:ea typeface="方正仿宋简体" panose="02010601030101010101" pitchFamily="2" charset="-122"/>
                <a:cs typeface="Times New Roman" panose="02020603050405020304" pitchFamily="18" charset="0"/>
              </a:rPr>
              <a:t>14.9%</a:t>
            </a:r>
            <a:r>
              <a:rPr lang="zh-CN" altLang="zh-CN" b="1" dirty="0">
                <a:latin typeface="Times New Roman" panose="02020603050405020304" pitchFamily="18" charset="0"/>
                <a:ea typeface="方正仿宋简体" panose="02010601030101010101" pitchFamily="2" charset="-122"/>
                <a:cs typeface="Times New Roman" panose="02020603050405020304" pitchFamily="18" charset="0"/>
              </a:rPr>
              <a:t>。本年收支结余</a:t>
            </a:r>
            <a:r>
              <a:rPr lang="en-US" altLang="zh-CN" b="1" dirty="0">
                <a:latin typeface="Times New Roman" panose="02020603050405020304" pitchFamily="18" charset="0"/>
                <a:ea typeface="方正仿宋简体" panose="02010601030101010101" pitchFamily="2" charset="-122"/>
                <a:cs typeface="Times New Roman" panose="02020603050405020304" pitchFamily="18" charset="0"/>
              </a:rPr>
              <a:t>44.71</a:t>
            </a:r>
            <a:r>
              <a:rPr lang="zh-CN" altLang="zh-CN" b="1" dirty="0">
                <a:latin typeface="Times New Roman" panose="02020603050405020304" pitchFamily="18" charset="0"/>
                <a:ea typeface="方正仿宋简体" panose="02010601030101010101" pitchFamily="2" charset="-122"/>
                <a:cs typeface="Times New Roman" panose="02020603050405020304" pitchFamily="18" charset="0"/>
              </a:rPr>
              <a:t>亿元，累计结余</a:t>
            </a:r>
            <a:r>
              <a:rPr lang="en-US" altLang="zh-CN" b="1" dirty="0">
                <a:latin typeface="Times New Roman" panose="02020603050405020304" pitchFamily="18" charset="0"/>
                <a:ea typeface="方正仿宋简体" panose="02010601030101010101" pitchFamily="2" charset="-122"/>
                <a:cs typeface="Times New Roman" panose="02020603050405020304" pitchFamily="18" charset="0"/>
              </a:rPr>
              <a:t>89.36</a:t>
            </a:r>
            <a:r>
              <a:rPr lang="zh-CN" altLang="zh-CN" b="1" dirty="0">
                <a:latin typeface="Times New Roman" panose="02020603050405020304" pitchFamily="18" charset="0"/>
                <a:ea typeface="方正仿宋简体" panose="02010601030101010101" pitchFamily="2" charset="-122"/>
                <a:cs typeface="Times New Roman" panose="02020603050405020304" pitchFamily="18" charset="0"/>
              </a:rPr>
              <a:t>亿元</a:t>
            </a:r>
            <a:r>
              <a:rPr lang="zh-CN" altLang="en-US" b="1" dirty="0">
                <a:latin typeface="Times New Roman" panose="02020603050405020304" pitchFamily="18" charset="0"/>
                <a:ea typeface="方正仿宋简体" panose="02010601030101010101" pitchFamily="2" charset="-122"/>
                <a:cs typeface="Times New Roman" panose="02020603050405020304" pitchFamily="18" charset="0"/>
              </a:rPr>
              <a:t>。</a:t>
            </a:r>
            <a:endParaRPr lang="zh-CN" altLang="zh-CN" b="1" dirty="0">
              <a:latin typeface="Times New Roman" panose="02020603050405020304" pitchFamily="18" charset="0"/>
              <a:ea typeface="方正仿宋简体" panose="02010601030101010101" pitchFamily="2"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406D40F9-D845-454D-84C9-7AB432284DBF}" type="slidenum">
              <a:rPr lang="zh-CN" altLang="en-US" smtClean="0"/>
              <a:t>6</a:t>
            </a:fld>
            <a:endParaRPr lang="zh-CN" altLang="en-US"/>
          </a:p>
        </p:txBody>
      </p:sp>
    </p:spTree>
    <p:extLst>
      <p:ext uri="{BB962C8B-B14F-4D97-AF65-F5344CB8AC3E}">
        <p14:creationId xmlns:p14="http://schemas.microsoft.com/office/powerpoint/2010/main" val="32813988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indent="406800" algn="just">
              <a:lnSpc>
                <a:spcPts val="2500"/>
              </a:lnSpc>
            </a:pPr>
            <a:endParaRPr lang="zh-CN" altLang="zh-CN" b="1" dirty="0">
              <a:latin typeface="Times New Roman" panose="02020603050405020304" pitchFamily="18" charset="0"/>
              <a:ea typeface="方正仿宋简体" panose="02010601030101010101" pitchFamily="2"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406D40F9-D845-454D-84C9-7AB432284DBF}" type="slidenum">
              <a:rPr lang="zh-CN" altLang="en-US" smtClean="0"/>
              <a:t>7</a:t>
            </a:fld>
            <a:endParaRPr lang="zh-CN" altLang="en-US"/>
          </a:p>
        </p:txBody>
      </p:sp>
    </p:spTree>
    <p:extLst>
      <p:ext uri="{BB962C8B-B14F-4D97-AF65-F5344CB8AC3E}">
        <p14:creationId xmlns:p14="http://schemas.microsoft.com/office/powerpoint/2010/main" val="38375639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indent="406800" algn="just">
              <a:lnSpc>
                <a:spcPts val="2500"/>
              </a:lnSpc>
            </a:pPr>
            <a:endParaRPr lang="zh-CN" altLang="zh-CN" b="1" dirty="0">
              <a:latin typeface="Times New Roman" panose="02020603050405020304" pitchFamily="18" charset="0"/>
              <a:ea typeface="方正仿宋简体" panose="02010601030101010101" pitchFamily="2"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406D40F9-D845-454D-84C9-7AB432284DBF}" type="slidenum">
              <a:rPr lang="zh-CN" altLang="en-US" smtClean="0"/>
              <a:t>8</a:t>
            </a:fld>
            <a:endParaRPr lang="zh-CN" altLang="en-US"/>
          </a:p>
        </p:txBody>
      </p:sp>
    </p:spTree>
    <p:extLst>
      <p:ext uri="{BB962C8B-B14F-4D97-AF65-F5344CB8AC3E}">
        <p14:creationId xmlns:p14="http://schemas.microsoft.com/office/powerpoint/2010/main" val="22414243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indent="406800" algn="just">
              <a:lnSpc>
                <a:spcPts val="2500"/>
              </a:lnSpc>
            </a:pPr>
            <a:endParaRPr lang="zh-CN" altLang="zh-CN" b="1" dirty="0">
              <a:latin typeface="Times New Roman" panose="02020603050405020304" pitchFamily="18" charset="0"/>
              <a:ea typeface="方正仿宋简体" panose="02010601030101010101" pitchFamily="2"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406D40F9-D845-454D-84C9-7AB432284DBF}" type="slidenum">
              <a:rPr lang="zh-CN" altLang="en-US" smtClean="0"/>
              <a:t>9</a:t>
            </a:fld>
            <a:endParaRPr lang="zh-CN" altLang="en-US"/>
          </a:p>
        </p:txBody>
      </p:sp>
    </p:spTree>
    <p:extLst>
      <p:ext uri="{BB962C8B-B14F-4D97-AF65-F5344CB8AC3E}">
        <p14:creationId xmlns:p14="http://schemas.microsoft.com/office/powerpoint/2010/main" val="3043452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indent="406800" algn="just">
              <a:lnSpc>
                <a:spcPts val="2500"/>
              </a:lnSpc>
            </a:pPr>
            <a:endParaRPr lang="zh-CN" altLang="zh-CN" b="1" dirty="0">
              <a:latin typeface="Times New Roman" panose="02020603050405020304" pitchFamily="18" charset="0"/>
              <a:ea typeface="方正仿宋简体" panose="02010601030101010101" pitchFamily="2"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406D40F9-D845-454D-84C9-7AB432284DBF}" type="slidenum">
              <a:rPr lang="zh-CN" altLang="en-US" smtClean="0"/>
              <a:t>10</a:t>
            </a:fld>
            <a:endParaRPr lang="zh-CN" altLang="en-US"/>
          </a:p>
        </p:txBody>
      </p:sp>
    </p:spTree>
    <p:extLst>
      <p:ext uri="{BB962C8B-B14F-4D97-AF65-F5344CB8AC3E}">
        <p14:creationId xmlns:p14="http://schemas.microsoft.com/office/powerpoint/2010/main" val="19118196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indent="406800" algn="just">
              <a:lnSpc>
                <a:spcPts val="2500"/>
              </a:lnSpc>
            </a:pPr>
            <a:endParaRPr lang="zh-CN" altLang="zh-CN" b="1" dirty="0">
              <a:latin typeface="Times New Roman" panose="02020603050405020304" pitchFamily="18" charset="0"/>
              <a:ea typeface="方正仿宋简体" panose="02010601030101010101" pitchFamily="2"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406D40F9-D845-454D-84C9-7AB432284DBF}" type="slidenum">
              <a:rPr lang="zh-CN" altLang="en-US" smtClean="0"/>
              <a:t>12</a:t>
            </a:fld>
            <a:endParaRPr lang="zh-CN" altLang="en-US"/>
          </a:p>
        </p:txBody>
      </p:sp>
    </p:spTree>
    <p:extLst>
      <p:ext uri="{BB962C8B-B14F-4D97-AF65-F5344CB8AC3E}">
        <p14:creationId xmlns:p14="http://schemas.microsoft.com/office/powerpoint/2010/main" val="22702478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indent="406800" algn="just">
              <a:lnSpc>
                <a:spcPts val="2500"/>
              </a:lnSpc>
            </a:pPr>
            <a:endParaRPr lang="zh-CN" altLang="zh-CN" b="1" dirty="0">
              <a:latin typeface="Times New Roman" panose="02020603050405020304" pitchFamily="18" charset="0"/>
              <a:ea typeface="方正仿宋简体" panose="02010601030101010101" pitchFamily="2"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406D40F9-D845-454D-84C9-7AB432284DBF}" type="slidenum">
              <a:rPr lang="zh-CN" altLang="en-US" smtClean="0"/>
              <a:t>13</a:t>
            </a:fld>
            <a:endParaRPr lang="zh-CN" altLang="en-US"/>
          </a:p>
        </p:txBody>
      </p:sp>
    </p:spTree>
    <p:extLst>
      <p:ext uri="{BB962C8B-B14F-4D97-AF65-F5344CB8AC3E}">
        <p14:creationId xmlns:p14="http://schemas.microsoft.com/office/powerpoint/2010/main" val="18032092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7/2/2020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32552" y="1651000"/>
            <a:ext cx="7152132" cy="2643609"/>
          </a:xfrm>
          <a:prstGeom prst="rect">
            <a:avLst/>
          </a:prstGeom>
        </p:spPr>
        <p:txBody>
          <a:bodyPr wrap="square" lIns="127000" tIns="63500" rIns="127000" bIns="63500" rtlCol="0" anchor="t">
            <a:spAutoFit/>
          </a:bodyPr>
          <a:lstStyle/>
          <a:p>
            <a:pPr algn="ctr" latinLnBrk="1">
              <a:lnSpc>
                <a:spcPct val="116199"/>
              </a:lnSpc>
            </a:pPr>
            <a:r>
              <a:rPr lang="en-US" altLang="zh-CN" sz="4800" b="1" dirty="0">
                <a:solidFill>
                  <a:srgbClr val="FFFFFF"/>
                </a:solidFill>
                <a:latin typeface="Microsoft YaHei"/>
                <a:ea typeface="Microsoft YaHei"/>
              </a:rPr>
              <a:t>2019</a:t>
            </a:r>
            <a:r>
              <a:rPr lang="zh-CN" altLang="en-US" sz="4800" b="1" dirty="0">
                <a:solidFill>
                  <a:srgbClr val="FFFFFF"/>
                </a:solidFill>
                <a:latin typeface="Microsoft YaHei"/>
                <a:ea typeface="Microsoft YaHei"/>
              </a:rPr>
              <a:t>年度</a:t>
            </a:r>
            <a:endParaRPr lang="en-US" altLang="zh-CN" sz="4800" b="1" dirty="0">
              <a:solidFill>
                <a:srgbClr val="FFFFFF"/>
              </a:solidFill>
              <a:latin typeface="Microsoft YaHei"/>
              <a:ea typeface="Microsoft YaHei"/>
            </a:endParaRPr>
          </a:p>
          <a:p>
            <a:pPr algn="ctr" latinLnBrk="1">
              <a:lnSpc>
                <a:spcPct val="116199"/>
              </a:lnSpc>
            </a:pPr>
            <a:r>
              <a:rPr lang="zh-CN" altLang="en-US" sz="4800" b="1" dirty="0">
                <a:solidFill>
                  <a:srgbClr val="FFFFFF"/>
                </a:solidFill>
                <a:latin typeface="Microsoft YaHei"/>
                <a:ea typeface="Microsoft YaHei"/>
              </a:rPr>
              <a:t>市级预算执行和其他财政收支审计情况的公告</a:t>
            </a:r>
            <a:endParaRPr lang="en-US" sz="1100" dirty="0"/>
          </a:p>
        </p:txBody>
      </p:sp>
      <p:pic>
        <p:nvPicPr>
          <p:cNvPr id="6" name="Picture 5"/>
          <p:cNvPicPr>
            <a:picLocks noChangeAspect="1"/>
          </p:cNvPicPr>
          <p:nvPr/>
        </p:nvPicPr>
        <p:blipFill>
          <a:blip r:embed="rId3"/>
          <a:stretch>
            <a:fillRect/>
          </a:stretch>
        </p:blipFill>
        <p:spPr>
          <a:xfrm>
            <a:off x="6581775" y="350393"/>
            <a:ext cx="4642673" cy="6140310"/>
          </a:xfrm>
          <a:prstGeom prst="rect">
            <a:avLst/>
          </a:prstGeom>
        </p:spPr>
      </p:pic>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1228" y="152905"/>
            <a:ext cx="3524647" cy="440630"/>
          </a:xfrm>
          <a:prstGeom prst="rect">
            <a:avLst/>
          </a:prstGeom>
        </p:spPr>
        <p:txBody>
          <a:bodyPr lIns="127000" tIns="63500" rIns="127000" bIns="63500" rtlCol="0" anchor="t">
            <a:spAutoFit/>
          </a:bodyPr>
          <a:lstStyle/>
          <a:p>
            <a:pPr algn="l" latinLnBrk="1">
              <a:lnSpc>
                <a:spcPct val="116199"/>
              </a:lnSpc>
            </a:pPr>
            <a:r>
              <a:rPr lang="en-US" sz="1800" b="1">
                <a:solidFill>
                  <a:srgbClr val="FFFFFF"/>
                </a:solidFill>
                <a:latin typeface="Microsoft YaHei"/>
                <a:ea typeface="Microsoft YaHei"/>
              </a:rPr>
              <a:t>在这里输入本页的标题</a:t>
            </a:r>
            <a:endParaRPr lang="en-US" sz="1100"/>
          </a:p>
        </p:txBody>
      </p:sp>
      <p:sp>
        <p:nvSpPr>
          <p:cNvPr id="5" name="Freeform 4"/>
          <p:cNvSpPr/>
          <p:nvPr/>
        </p:nvSpPr>
        <p:spPr>
          <a:xfrm>
            <a:off x="420528" y="260255"/>
            <a:ext cx="0" cy="277849"/>
          </a:xfrm>
          <a:custGeom>
            <a:avLst/>
            <a:gdLst/>
            <a:ahLst/>
            <a:cxnLst/>
            <a:rect l="l" t="t" r="r" b="b"/>
            <a:pathLst>
              <a:path h="277849">
                <a:moveTo>
                  <a:pt x="0" y="0"/>
                </a:moveTo>
                <a:lnTo>
                  <a:pt x="0" y="277849"/>
                </a:lnTo>
              </a:path>
            </a:pathLst>
          </a:custGeom>
          <a:solidFill>
            <a:srgbClr val="F2F2F2"/>
          </a:solidFill>
          <a:ln w="31750">
            <a:solidFill>
              <a:srgbClr val="F2F2F2"/>
            </a:solidFill>
            <a:prstDash val="solid"/>
          </a:ln>
        </p:spPr>
      </p:sp>
      <p:pic>
        <p:nvPicPr>
          <p:cNvPr id="19" name="图片 18">
            <a:extLst>
              <a:ext uri="{FF2B5EF4-FFF2-40B4-BE49-F238E27FC236}">
                <a16:creationId xmlns:a16="http://schemas.microsoft.com/office/drawing/2014/main" id="{B2733288-02B0-43F5-8508-9990EA1C06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101600"/>
            <a:ext cx="13246100" cy="1275876"/>
          </a:xfrm>
          <a:prstGeom prst="rect">
            <a:avLst/>
          </a:prstGeom>
          <a:effectLst>
            <a:softEdge rad="127000"/>
          </a:effectLst>
        </p:spPr>
      </p:pic>
      <p:pic>
        <p:nvPicPr>
          <p:cNvPr id="6" name="Picture 1">
            <a:extLst>
              <a:ext uri="{FF2B5EF4-FFF2-40B4-BE49-F238E27FC236}">
                <a16:creationId xmlns:a16="http://schemas.microsoft.com/office/drawing/2014/main" id="{72728416-E8BF-4DA6-8634-2D7857D6872D}"/>
              </a:ext>
            </a:extLst>
          </p:cNvPr>
          <p:cNvPicPr>
            <a:picLocks noChangeAspect="1"/>
          </p:cNvPicPr>
          <p:nvPr/>
        </p:nvPicPr>
        <p:blipFill>
          <a:blip r:embed="rId4"/>
          <a:stretch>
            <a:fillRect/>
          </a:stretch>
        </p:blipFill>
        <p:spPr>
          <a:xfrm>
            <a:off x="1" y="1226644"/>
            <a:ext cx="9359899" cy="781524"/>
          </a:xfrm>
          <a:prstGeom prst="rect">
            <a:avLst/>
          </a:prstGeom>
          <a:ln>
            <a:noFill/>
          </a:ln>
          <a:effectLst>
            <a:outerShdw blurRad="190500" algn="tl" rotWithShape="0">
              <a:srgbClr val="000000">
                <a:alpha val="70000"/>
              </a:srgbClr>
            </a:outerShdw>
          </a:effectLst>
        </p:spPr>
      </p:pic>
      <p:sp>
        <p:nvSpPr>
          <p:cNvPr id="20" name="矩形 19">
            <a:extLst>
              <a:ext uri="{FF2B5EF4-FFF2-40B4-BE49-F238E27FC236}">
                <a16:creationId xmlns:a16="http://schemas.microsoft.com/office/drawing/2014/main" id="{DC714FAC-9C3A-4D6E-BD34-C6B2EC1F1794}"/>
              </a:ext>
            </a:extLst>
          </p:cNvPr>
          <p:cNvSpPr/>
          <p:nvPr/>
        </p:nvSpPr>
        <p:spPr>
          <a:xfrm>
            <a:off x="101575" y="1388657"/>
            <a:ext cx="7848600" cy="457498"/>
          </a:xfrm>
          <a:prstGeom prst="rect">
            <a:avLst/>
          </a:prstGeom>
        </p:spPr>
        <p:txBody>
          <a:bodyPr wrap="square">
            <a:spAutoFit/>
          </a:bodyPr>
          <a:lstStyle/>
          <a:p>
            <a:pPr indent="406800">
              <a:lnSpc>
                <a:spcPts val="3000"/>
              </a:lnSpc>
            </a:pPr>
            <a:r>
              <a:rPr lang="zh-CN" altLang="zh-CN" sz="2400" b="1" dirty="0">
                <a:solidFill>
                  <a:schemeClr val="bg1"/>
                </a:solidFill>
                <a:latin typeface="方正楷体简体" panose="02010601030101010101" pitchFamily="2" charset="-122"/>
                <a:ea typeface="方正楷体简体" panose="02010601030101010101" pitchFamily="2" charset="-122"/>
                <a:cs typeface="Times New Roman" panose="02020603050405020304" pitchFamily="18" charset="0"/>
              </a:rPr>
              <a:t>（</a:t>
            </a:r>
            <a:r>
              <a:rPr lang="zh-CN" altLang="en-US" sz="2400" b="1" dirty="0">
                <a:solidFill>
                  <a:schemeClr val="bg1"/>
                </a:solidFill>
                <a:latin typeface="方正楷体简体" panose="02010601030101010101" pitchFamily="2" charset="-122"/>
                <a:ea typeface="方正楷体简体" panose="02010601030101010101" pitchFamily="2" charset="-122"/>
                <a:cs typeface="Times New Roman" panose="02020603050405020304" pitchFamily="18" charset="0"/>
              </a:rPr>
              <a:t>二</a:t>
            </a:r>
            <a:r>
              <a:rPr lang="zh-CN" altLang="zh-CN" sz="2400" b="1" dirty="0">
                <a:solidFill>
                  <a:schemeClr val="bg1"/>
                </a:solidFill>
                <a:latin typeface="方正楷体简体" panose="02010601030101010101" pitchFamily="2" charset="-122"/>
                <a:ea typeface="方正楷体简体" panose="02010601030101010101" pitchFamily="2" charset="-122"/>
                <a:cs typeface="Times New Roman" panose="02020603050405020304" pitchFamily="18" charset="0"/>
              </a:rPr>
              <a:t>）</a:t>
            </a:r>
            <a:r>
              <a:rPr lang="zh-CN" altLang="en-US" sz="2400" b="1" dirty="0">
                <a:solidFill>
                  <a:schemeClr val="bg1"/>
                </a:solidFill>
                <a:latin typeface="方正楷体简体" panose="02010601030101010101" pitchFamily="2" charset="-122"/>
                <a:ea typeface="方正楷体简体" panose="02010601030101010101" pitchFamily="2" charset="-122"/>
                <a:cs typeface="Times New Roman" panose="02020603050405020304" pitchFamily="18" charset="0"/>
              </a:rPr>
              <a:t>审计发现的主要问题</a:t>
            </a:r>
            <a:r>
              <a:rPr lang="zh-CN" altLang="zh-CN" sz="2400" b="1" kern="100" dirty="0">
                <a:solidFill>
                  <a:schemeClr val="bg1"/>
                </a:solidFill>
                <a:latin typeface="Times New Roman" panose="02020603050405020304" pitchFamily="18" charset="0"/>
                <a:ea typeface="方正仿宋简体" panose="02010601030101010101" pitchFamily="2" charset="-122"/>
              </a:rPr>
              <a:t>——</a:t>
            </a:r>
            <a:r>
              <a:rPr lang="zh-CN" altLang="en-US" sz="2400" b="1" kern="100" dirty="0">
                <a:solidFill>
                  <a:schemeClr val="bg1"/>
                </a:solidFill>
                <a:latin typeface="Times New Roman" panose="02020603050405020304" pitchFamily="18" charset="0"/>
                <a:ea typeface="方正楷体简体" panose="02010601030101010101" pitchFamily="2" charset="-122"/>
              </a:rPr>
              <a:t>预算绩效管理方面</a:t>
            </a:r>
            <a:endParaRPr lang="zh-CN" altLang="zh-CN" sz="2400" kern="100" dirty="0">
              <a:solidFill>
                <a:schemeClr val="bg1"/>
              </a:solidFill>
              <a:latin typeface="Times New Roman" panose="02020603050405020304" pitchFamily="18" charset="0"/>
              <a:ea typeface="仿宋_GB2312" panose="02010609030101010101" pitchFamily="49" charset="-122"/>
            </a:endParaRPr>
          </a:p>
        </p:txBody>
      </p:sp>
      <p:sp>
        <p:nvSpPr>
          <p:cNvPr id="10" name="矩形 9">
            <a:extLst>
              <a:ext uri="{FF2B5EF4-FFF2-40B4-BE49-F238E27FC236}">
                <a16:creationId xmlns:a16="http://schemas.microsoft.com/office/drawing/2014/main" id="{8AAEBD54-1573-4AA0-B07E-AC24608BACB6}"/>
              </a:ext>
            </a:extLst>
          </p:cNvPr>
          <p:cNvSpPr/>
          <p:nvPr/>
        </p:nvSpPr>
        <p:spPr>
          <a:xfrm>
            <a:off x="215900" y="2489200"/>
            <a:ext cx="10417701" cy="3619837"/>
          </a:xfrm>
          <a:prstGeom prst="rect">
            <a:avLst/>
          </a:prstGeom>
        </p:spPr>
        <p:txBody>
          <a:bodyPr wrap="square">
            <a:spAutoFit/>
          </a:bodyPr>
          <a:lstStyle/>
          <a:p>
            <a:pPr indent="408305" algn="just">
              <a:lnSpc>
                <a:spcPts val="4000"/>
              </a:lnSpc>
              <a:spcAft>
                <a:spcPts val="0"/>
              </a:spcAft>
            </a:pPr>
            <a:r>
              <a:rPr lang="en-US" altLang="zh-CN" sz="2000" b="1" kern="100" dirty="0">
                <a:solidFill>
                  <a:srgbClr val="000000"/>
                </a:solidFill>
                <a:latin typeface="Times New Roman" panose="02020603050405020304" pitchFamily="18" charset="0"/>
                <a:ea typeface="方正仿宋简体" panose="02010601030101010101" pitchFamily="2" charset="-122"/>
              </a:rPr>
              <a:t>1</a:t>
            </a:r>
            <a:r>
              <a:rPr lang="zh-CN" altLang="en-US" sz="2000" b="1" kern="100" dirty="0">
                <a:solidFill>
                  <a:srgbClr val="000000"/>
                </a:solidFill>
                <a:latin typeface="Times New Roman" panose="02020603050405020304" pitchFamily="18" charset="0"/>
                <a:ea typeface="方正仿宋简体" panose="02010601030101010101" pitchFamily="2" charset="-122"/>
              </a:rPr>
              <a:t>．绩效评价时间滞后。</a:t>
            </a:r>
            <a:r>
              <a:rPr lang="en-US" altLang="zh-CN" sz="2000" b="1" kern="100" dirty="0">
                <a:solidFill>
                  <a:srgbClr val="000000"/>
                </a:solidFill>
                <a:latin typeface="Times New Roman" panose="02020603050405020304" pitchFamily="18" charset="0"/>
                <a:ea typeface="方正仿宋简体" panose="02010601030101010101" pitchFamily="2" charset="-122"/>
              </a:rPr>
              <a:t>2019</a:t>
            </a:r>
            <a:r>
              <a:rPr lang="zh-CN" altLang="en-US" sz="2000" b="1" kern="100" dirty="0">
                <a:solidFill>
                  <a:srgbClr val="000000"/>
                </a:solidFill>
                <a:latin typeface="Times New Roman" panose="02020603050405020304" pitchFamily="18" charset="0"/>
                <a:ea typeface="方正仿宋简体" panose="02010601030101010101" pitchFamily="2" charset="-122"/>
              </a:rPr>
              <a:t>年，市财政未按规定时间组织</a:t>
            </a:r>
            <a:r>
              <a:rPr lang="en-US" altLang="zh-CN" sz="2000" b="1" kern="100" dirty="0">
                <a:solidFill>
                  <a:srgbClr val="000000"/>
                </a:solidFill>
                <a:latin typeface="Times New Roman" panose="02020603050405020304" pitchFamily="18" charset="0"/>
                <a:ea typeface="方正仿宋简体" panose="02010601030101010101" pitchFamily="2" charset="-122"/>
              </a:rPr>
              <a:t>2018</a:t>
            </a:r>
            <a:r>
              <a:rPr lang="zh-CN" altLang="en-US" sz="2000" b="1" kern="100" dirty="0">
                <a:solidFill>
                  <a:srgbClr val="000000"/>
                </a:solidFill>
                <a:latin typeface="Times New Roman" panose="02020603050405020304" pitchFamily="18" charset="0"/>
                <a:ea typeface="方正仿宋简体" panose="02010601030101010101" pitchFamily="2" charset="-122"/>
              </a:rPr>
              <a:t>年度</a:t>
            </a:r>
            <a:r>
              <a:rPr lang="en-US" altLang="zh-CN" sz="2000" b="1" kern="100" dirty="0">
                <a:solidFill>
                  <a:srgbClr val="000000"/>
                </a:solidFill>
                <a:latin typeface="Times New Roman" panose="02020603050405020304" pitchFamily="18" charset="0"/>
                <a:ea typeface="方正仿宋简体" panose="02010601030101010101" pitchFamily="2" charset="-122"/>
              </a:rPr>
              <a:t>26</a:t>
            </a:r>
            <a:r>
              <a:rPr lang="zh-CN" altLang="en-US" sz="2000" b="1" kern="100" dirty="0">
                <a:solidFill>
                  <a:srgbClr val="000000"/>
                </a:solidFill>
                <a:latin typeface="Times New Roman" panose="02020603050405020304" pitchFamily="18" charset="0"/>
                <a:ea typeface="方正仿宋简体" panose="02010601030101010101" pitchFamily="2" charset="-122"/>
              </a:rPr>
              <a:t>个重点项目绩效评价。</a:t>
            </a:r>
          </a:p>
          <a:p>
            <a:pPr indent="408305" algn="just">
              <a:lnSpc>
                <a:spcPts val="4000"/>
              </a:lnSpc>
              <a:spcAft>
                <a:spcPts val="0"/>
              </a:spcAft>
            </a:pPr>
            <a:r>
              <a:rPr lang="en-US" altLang="zh-CN" sz="2000" b="1" kern="100" dirty="0">
                <a:solidFill>
                  <a:srgbClr val="000000"/>
                </a:solidFill>
                <a:latin typeface="Times New Roman" panose="02020603050405020304" pitchFamily="18" charset="0"/>
                <a:ea typeface="方正仿宋简体" panose="02010601030101010101" pitchFamily="2" charset="-122"/>
              </a:rPr>
              <a:t>2</a:t>
            </a:r>
            <a:r>
              <a:rPr lang="zh-CN" altLang="en-US" sz="2000" b="1" kern="100" dirty="0">
                <a:solidFill>
                  <a:srgbClr val="000000"/>
                </a:solidFill>
                <a:latin typeface="Times New Roman" panose="02020603050405020304" pitchFamily="18" charset="0"/>
                <a:ea typeface="方正仿宋简体" panose="02010601030101010101" pitchFamily="2" charset="-122"/>
              </a:rPr>
              <a:t>．绩效评价开展不规范。</a:t>
            </a:r>
            <a:r>
              <a:rPr lang="en-US" altLang="zh-CN" sz="2000" b="1" kern="100" dirty="0">
                <a:solidFill>
                  <a:srgbClr val="000000"/>
                </a:solidFill>
                <a:latin typeface="Times New Roman" panose="02020603050405020304" pitchFamily="18" charset="0"/>
                <a:ea typeface="方正仿宋简体" panose="02010601030101010101" pitchFamily="2" charset="-122"/>
              </a:rPr>
              <a:t>2019</a:t>
            </a:r>
            <a:r>
              <a:rPr lang="zh-CN" altLang="en-US" sz="2000" b="1" kern="100" dirty="0">
                <a:solidFill>
                  <a:srgbClr val="000000"/>
                </a:solidFill>
                <a:latin typeface="Times New Roman" panose="02020603050405020304" pitchFamily="18" charset="0"/>
                <a:ea typeface="方正仿宋简体" panose="02010601030101010101" pitchFamily="2" charset="-122"/>
              </a:rPr>
              <a:t>年，市财政选取</a:t>
            </a:r>
            <a:r>
              <a:rPr lang="en-US" altLang="zh-CN" sz="2000" b="1" kern="100" dirty="0">
                <a:solidFill>
                  <a:srgbClr val="000000"/>
                </a:solidFill>
                <a:latin typeface="Times New Roman" panose="02020603050405020304" pitchFamily="18" charset="0"/>
                <a:ea typeface="方正仿宋简体" panose="02010601030101010101" pitchFamily="2" charset="-122"/>
              </a:rPr>
              <a:t>26</a:t>
            </a:r>
            <a:r>
              <a:rPr lang="zh-CN" altLang="en-US" sz="2000" b="1" kern="100" dirty="0">
                <a:solidFill>
                  <a:srgbClr val="000000"/>
                </a:solidFill>
                <a:latin typeface="Times New Roman" panose="02020603050405020304" pitchFamily="18" charset="0"/>
                <a:ea typeface="方正仿宋简体" panose="02010601030101010101" pitchFamily="2" charset="-122"/>
              </a:rPr>
              <a:t>个项目开展重点项目绩效评价，占发展类项目的</a:t>
            </a:r>
            <a:r>
              <a:rPr lang="en-US" altLang="zh-CN" sz="2000" b="1" kern="100" dirty="0">
                <a:solidFill>
                  <a:srgbClr val="000000"/>
                </a:solidFill>
                <a:latin typeface="Times New Roman" panose="02020603050405020304" pitchFamily="18" charset="0"/>
                <a:ea typeface="方正仿宋简体" panose="02010601030101010101" pitchFamily="2" charset="-122"/>
              </a:rPr>
              <a:t>9.60%</a:t>
            </a:r>
            <a:r>
              <a:rPr lang="zh-CN" altLang="en-US" sz="2000" b="1" kern="100" dirty="0">
                <a:solidFill>
                  <a:srgbClr val="000000"/>
                </a:solidFill>
                <a:latin typeface="Times New Roman" panose="02020603050405020304" pitchFamily="18" charset="0"/>
                <a:ea typeface="方正仿宋简体" panose="02010601030101010101" pitchFamily="2" charset="-122"/>
              </a:rPr>
              <a:t>；部门单位对已开展的</a:t>
            </a:r>
            <a:r>
              <a:rPr lang="en-US" altLang="zh-CN" sz="2000" b="1" kern="100" dirty="0">
                <a:solidFill>
                  <a:srgbClr val="000000"/>
                </a:solidFill>
                <a:latin typeface="Times New Roman" panose="02020603050405020304" pitchFamily="18" charset="0"/>
                <a:ea typeface="方正仿宋简体" panose="02010601030101010101" pitchFamily="2" charset="-122"/>
              </a:rPr>
              <a:t>36</a:t>
            </a:r>
            <a:r>
              <a:rPr lang="zh-CN" altLang="en-US" sz="2000" b="1" kern="100" dirty="0">
                <a:solidFill>
                  <a:srgbClr val="000000"/>
                </a:solidFill>
                <a:latin typeface="Times New Roman" panose="02020603050405020304" pitchFamily="18" charset="0"/>
                <a:ea typeface="方正仿宋简体" panose="02010601030101010101" pitchFamily="2" charset="-122"/>
              </a:rPr>
              <a:t>个项目的绩效评价，未能按照评价意见进行整改；</a:t>
            </a:r>
            <a:r>
              <a:rPr lang="en-US" altLang="zh-CN" sz="2000" b="1" kern="100" dirty="0">
                <a:solidFill>
                  <a:srgbClr val="000000"/>
                </a:solidFill>
                <a:latin typeface="Times New Roman" panose="02020603050405020304" pitchFamily="18" charset="0"/>
                <a:ea typeface="方正仿宋简体" panose="02010601030101010101" pitchFamily="2" charset="-122"/>
              </a:rPr>
              <a:t>3</a:t>
            </a:r>
            <a:r>
              <a:rPr lang="zh-CN" altLang="en-US" sz="2000" b="1" kern="100" dirty="0">
                <a:solidFill>
                  <a:srgbClr val="000000"/>
                </a:solidFill>
                <a:latin typeface="Times New Roman" panose="02020603050405020304" pitchFamily="18" charset="0"/>
                <a:ea typeface="方正仿宋简体" panose="02010601030101010101" pitchFamily="2" charset="-122"/>
              </a:rPr>
              <a:t>个功能区未制定绩效管理规章制度。</a:t>
            </a:r>
            <a:endParaRPr lang="en-US" altLang="zh-CN" sz="2000" b="1" kern="100" dirty="0">
              <a:solidFill>
                <a:srgbClr val="000000"/>
              </a:solidFill>
              <a:latin typeface="Times New Roman" panose="02020603050405020304" pitchFamily="18" charset="0"/>
              <a:ea typeface="方正仿宋简体" panose="02010601030101010101" pitchFamily="2" charset="-122"/>
            </a:endParaRPr>
          </a:p>
          <a:p>
            <a:pPr indent="408305" algn="just">
              <a:lnSpc>
                <a:spcPts val="4000"/>
              </a:lnSpc>
              <a:spcAft>
                <a:spcPts val="0"/>
              </a:spcAft>
            </a:pPr>
            <a:r>
              <a:rPr lang="en-US" altLang="zh-CN" sz="2000" b="1" kern="100" dirty="0">
                <a:solidFill>
                  <a:srgbClr val="000000"/>
                </a:solidFill>
                <a:latin typeface="Times New Roman" panose="02020603050405020304" pitchFamily="18" charset="0"/>
                <a:ea typeface="方正仿宋简体" panose="02010601030101010101" pitchFamily="2" charset="-122"/>
              </a:rPr>
              <a:t>3</a:t>
            </a:r>
            <a:r>
              <a:rPr lang="zh-CN" altLang="en-US" sz="2000" b="1" kern="100" dirty="0">
                <a:solidFill>
                  <a:srgbClr val="000000"/>
                </a:solidFill>
                <a:latin typeface="Times New Roman" panose="02020603050405020304" pitchFamily="18" charset="0"/>
                <a:ea typeface="方正仿宋简体" panose="02010601030101010101" pitchFamily="2" charset="-122"/>
              </a:rPr>
              <a:t>．部分专项资金管理不规范。</a:t>
            </a:r>
            <a:r>
              <a:rPr lang="en-US" altLang="zh-CN" sz="2000" b="1" kern="100" dirty="0">
                <a:solidFill>
                  <a:srgbClr val="000000"/>
                </a:solidFill>
                <a:latin typeface="Times New Roman" panose="02020603050405020304" pitchFamily="18" charset="0"/>
                <a:ea typeface="方正仿宋简体" panose="02010601030101010101" pitchFamily="2" charset="-122"/>
              </a:rPr>
              <a:t>2019</a:t>
            </a:r>
            <a:r>
              <a:rPr lang="zh-CN" altLang="en-US" sz="2000" b="1" kern="100" dirty="0">
                <a:solidFill>
                  <a:srgbClr val="000000"/>
                </a:solidFill>
                <a:latin typeface="Times New Roman" panose="02020603050405020304" pitchFamily="18" charset="0"/>
                <a:ea typeface="方正仿宋简体" panose="02010601030101010101" pitchFamily="2" charset="-122"/>
              </a:rPr>
              <a:t>年预算安排部门单位专项资金</a:t>
            </a:r>
            <a:r>
              <a:rPr lang="en-US" altLang="zh-CN" sz="2000" b="1" kern="100" dirty="0">
                <a:solidFill>
                  <a:srgbClr val="000000"/>
                </a:solidFill>
                <a:latin typeface="Times New Roman" panose="02020603050405020304" pitchFamily="18" charset="0"/>
                <a:ea typeface="方正仿宋简体" panose="02010601030101010101" pitchFamily="2" charset="-122"/>
              </a:rPr>
              <a:t>15325.85</a:t>
            </a:r>
            <a:r>
              <a:rPr lang="zh-CN" altLang="en-US" sz="2000" b="1" kern="100" dirty="0">
                <a:solidFill>
                  <a:srgbClr val="000000"/>
                </a:solidFill>
                <a:latin typeface="Times New Roman" panose="02020603050405020304" pitchFamily="18" charset="0"/>
                <a:ea typeface="方正仿宋简体" panose="02010601030101010101" pitchFamily="2" charset="-122"/>
              </a:rPr>
              <a:t>万元，转至市财政集中支付中心代管账户后，容易造成项目资金用途和所属年度混淆，有闲置滞留现象。</a:t>
            </a:r>
          </a:p>
        </p:txBody>
      </p:sp>
    </p:spTree>
    <p:extLst>
      <p:ext uri="{BB962C8B-B14F-4D97-AF65-F5344CB8AC3E}">
        <p14:creationId xmlns:p14="http://schemas.microsoft.com/office/powerpoint/2010/main" val="73645809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afterEffect">
                                  <p:stCondLst>
                                    <p:cond delay="0"/>
                                  </p:stCondLst>
                                  <p:childTnLst>
                                    <p:animMotion origin="layout" path="M 1.64835E-6 -5.46875E-7 L -3.02212 -0.00659 " pathEditMode="relative" rAng="0" ptsTypes="AA">
                                      <p:cBhvr>
                                        <p:cTn id="6" dur="500" fill="hold"/>
                                        <p:tgtEl>
                                          <p:spTgt spid="10"/>
                                        </p:tgtEl>
                                        <p:attrNameLst>
                                          <p:attrName>ppt_x</p:attrName>
                                          <p:attrName>ppt_y</p:attrName>
                                        </p:attrNameLst>
                                      </p:cBhvr>
                                      <p:rCtr x="-151113" y="-34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632981" y="1826457"/>
            <a:ext cx="3000177" cy="863185"/>
          </a:xfrm>
          <a:prstGeom prst="rect">
            <a:avLst/>
          </a:prstGeom>
        </p:spPr>
        <p:txBody>
          <a:bodyPr lIns="127000" tIns="63500" rIns="127000" bIns="63500" rtlCol="0" anchor="t">
            <a:spAutoFit/>
          </a:bodyPr>
          <a:lstStyle/>
          <a:p>
            <a:pPr algn="l" latinLnBrk="1">
              <a:lnSpc>
                <a:spcPct val="116199"/>
              </a:lnSpc>
            </a:pPr>
            <a:r>
              <a:rPr lang="en-US" sz="4400" b="1" spc="600" dirty="0">
                <a:solidFill>
                  <a:srgbClr val="FFFFFF"/>
                </a:solidFill>
                <a:latin typeface="Microsoft YaHei"/>
                <a:ea typeface="Microsoft YaHei"/>
              </a:rPr>
              <a:t>0</a:t>
            </a:r>
            <a:r>
              <a:rPr lang="en-US" altLang="zh-CN" sz="4400" b="1" spc="600" dirty="0">
                <a:solidFill>
                  <a:srgbClr val="FFFFFF"/>
                </a:solidFill>
                <a:latin typeface="Microsoft YaHei"/>
                <a:ea typeface="Microsoft YaHei"/>
              </a:rPr>
              <a:t>3</a:t>
            </a:r>
            <a:endParaRPr lang="en-US" sz="1100" spc="600" dirty="0"/>
          </a:p>
        </p:txBody>
      </p:sp>
      <p:sp>
        <p:nvSpPr>
          <p:cNvPr id="3" name="TextBox 2"/>
          <p:cNvSpPr txBox="1"/>
          <p:nvPr/>
        </p:nvSpPr>
        <p:spPr>
          <a:xfrm>
            <a:off x="596903" y="2807901"/>
            <a:ext cx="6400797" cy="682238"/>
          </a:xfrm>
          <a:prstGeom prst="rect">
            <a:avLst/>
          </a:prstGeom>
        </p:spPr>
        <p:txBody>
          <a:bodyPr wrap="square" lIns="127000" tIns="63500" rIns="127000" bIns="63500" rtlCol="0" anchor="t">
            <a:spAutoFit/>
          </a:bodyPr>
          <a:lstStyle/>
          <a:p>
            <a:r>
              <a:rPr lang="zh-CN" altLang="en-US" sz="3600" b="1" dirty="0">
                <a:solidFill>
                  <a:schemeClr val="bg1"/>
                </a:solidFill>
                <a:latin typeface="微软雅黑" panose="020B0503020204020204" pitchFamily="34" charset="-122"/>
                <a:ea typeface="微软雅黑" panose="020B0503020204020204" pitchFamily="34" charset="-122"/>
              </a:rPr>
              <a:t>部门预算执行审计情况</a:t>
            </a:r>
            <a:endParaRPr lang="en-US" altLang="zh-CN" sz="3600" b="1" dirty="0">
              <a:solidFill>
                <a:schemeClr val="bg1"/>
              </a:solidFill>
              <a:latin typeface="微软雅黑" panose="020B0503020204020204" pitchFamily="34" charset="-122"/>
              <a:ea typeface="微软雅黑" panose="020B0503020204020204" pitchFamily="34" charset="-122"/>
            </a:endParaRPr>
          </a:p>
        </p:txBody>
      </p:sp>
      <p:sp>
        <p:nvSpPr>
          <p:cNvPr id="4" name="Freeform 3"/>
          <p:cNvSpPr/>
          <p:nvPr/>
        </p:nvSpPr>
        <p:spPr>
          <a:xfrm>
            <a:off x="444503" y="1955800"/>
            <a:ext cx="0" cy="1178979"/>
          </a:xfrm>
          <a:custGeom>
            <a:avLst/>
            <a:gdLst/>
            <a:ahLst/>
            <a:cxnLst/>
            <a:rect l="l" t="t" r="r" b="b"/>
            <a:pathLst>
              <a:path h="1178979">
                <a:moveTo>
                  <a:pt x="0" y="0"/>
                </a:moveTo>
                <a:lnTo>
                  <a:pt x="0" y="1178980"/>
                </a:lnTo>
              </a:path>
            </a:pathLst>
          </a:custGeom>
          <a:solidFill>
            <a:srgbClr val="D8D8D8"/>
          </a:solidFill>
          <a:ln w="25400">
            <a:solidFill>
              <a:srgbClr val="D8D8D8"/>
            </a:solidFill>
            <a:prstDash val="solid"/>
          </a:ln>
        </p:spPr>
      </p:sp>
    </p:spTree>
    <p:extLst>
      <p:ext uri="{BB962C8B-B14F-4D97-AF65-F5344CB8AC3E}">
        <p14:creationId xmlns:p14="http://schemas.microsoft.com/office/powerpoint/2010/main" val="3494163141"/>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1228" y="152905"/>
            <a:ext cx="3524647" cy="440630"/>
          </a:xfrm>
          <a:prstGeom prst="rect">
            <a:avLst/>
          </a:prstGeom>
        </p:spPr>
        <p:txBody>
          <a:bodyPr lIns="127000" tIns="63500" rIns="127000" bIns="63500" rtlCol="0" anchor="t">
            <a:spAutoFit/>
          </a:bodyPr>
          <a:lstStyle/>
          <a:p>
            <a:pPr algn="l" latinLnBrk="1">
              <a:lnSpc>
                <a:spcPct val="116199"/>
              </a:lnSpc>
            </a:pPr>
            <a:r>
              <a:rPr lang="en-US" sz="1800" b="1">
                <a:solidFill>
                  <a:srgbClr val="FFFFFF"/>
                </a:solidFill>
                <a:latin typeface="Microsoft YaHei"/>
                <a:ea typeface="Microsoft YaHei"/>
              </a:rPr>
              <a:t>在这里输入本页的标题</a:t>
            </a:r>
            <a:endParaRPr lang="en-US" sz="1100"/>
          </a:p>
        </p:txBody>
      </p:sp>
      <p:sp>
        <p:nvSpPr>
          <p:cNvPr id="5" name="Freeform 4"/>
          <p:cNvSpPr/>
          <p:nvPr/>
        </p:nvSpPr>
        <p:spPr>
          <a:xfrm>
            <a:off x="420528" y="260255"/>
            <a:ext cx="0" cy="277849"/>
          </a:xfrm>
          <a:custGeom>
            <a:avLst/>
            <a:gdLst/>
            <a:ahLst/>
            <a:cxnLst/>
            <a:rect l="l" t="t" r="r" b="b"/>
            <a:pathLst>
              <a:path h="277849">
                <a:moveTo>
                  <a:pt x="0" y="0"/>
                </a:moveTo>
                <a:lnTo>
                  <a:pt x="0" y="277849"/>
                </a:lnTo>
              </a:path>
            </a:pathLst>
          </a:custGeom>
          <a:solidFill>
            <a:srgbClr val="F2F2F2"/>
          </a:solidFill>
          <a:ln w="31750">
            <a:solidFill>
              <a:srgbClr val="F2F2F2"/>
            </a:solidFill>
            <a:prstDash val="solid"/>
          </a:ln>
        </p:spPr>
      </p:sp>
      <p:pic>
        <p:nvPicPr>
          <p:cNvPr id="19" name="图片 18">
            <a:extLst>
              <a:ext uri="{FF2B5EF4-FFF2-40B4-BE49-F238E27FC236}">
                <a16:creationId xmlns:a16="http://schemas.microsoft.com/office/drawing/2014/main" id="{B2733288-02B0-43F5-8508-9990EA1C06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101600"/>
            <a:ext cx="13246100" cy="1275876"/>
          </a:xfrm>
          <a:prstGeom prst="rect">
            <a:avLst/>
          </a:prstGeom>
          <a:effectLst>
            <a:softEdge rad="127000"/>
          </a:effectLst>
        </p:spPr>
      </p:pic>
      <p:sp>
        <p:nvSpPr>
          <p:cNvPr id="20" name="矩形 19">
            <a:extLst>
              <a:ext uri="{FF2B5EF4-FFF2-40B4-BE49-F238E27FC236}">
                <a16:creationId xmlns:a16="http://schemas.microsoft.com/office/drawing/2014/main" id="{DC714FAC-9C3A-4D6E-BD34-C6B2EC1F1794}"/>
              </a:ext>
            </a:extLst>
          </p:cNvPr>
          <p:cNvSpPr/>
          <p:nvPr/>
        </p:nvSpPr>
        <p:spPr>
          <a:xfrm>
            <a:off x="101574" y="1388657"/>
            <a:ext cx="9359899" cy="457498"/>
          </a:xfrm>
          <a:prstGeom prst="rect">
            <a:avLst/>
          </a:prstGeom>
        </p:spPr>
        <p:txBody>
          <a:bodyPr wrap="square">
            <a:spAutoFit/>
          </a:bodyPr>
          <a:lstStyle/>
          <a:p>
            <a:pPr indent="406800">
              <a:lnSpc>
                <a:spcPts val="3000"/>
              </a:lnSpc>
            </a:pPr>
            <a:r>
              <a:rPr lang="zh-CN" altLang="zh-CN" sz="2400" b="1" dirty="0">
                <a:solidFill>
                  <a:schemeClr val="bg1"/>
                </a:solidFill>
                <a:latin typeface="方正楷体简体" panose="02010601030101010101" pitchFamily="2" charset="-122"/>
                <a:ea typeface="方正楷体简体" panose="02010601030101010101" pitchFamily="2" charset="-122"/>
                <a:cs typeface="Times New Roman" panose="02020603050405020304" pitchFamily="18" charset="0"/>
              </a:rPr>
              <a:t>（</a:t>
            </a:r>
            <a:r>
              <a:rPr lang="zh-CN" altLang="en-US" sz="2400" b="1" dirty="0">
                <a:solidFill>
                  <a:schemeClr val="bg1"/>
                </a:solidFill>
                <a:latin typeface="方正楷体简体" panose="02010601030101010101" pitchFamily="2" charset="-122"/>
                <a:ea typeface="方正楷体简体" panose="02010601030101010101" pitchFamily="2" charset="-122"/>
                <a:cs typeface="Times New Roman" panose="02020603050405020304" pitchFamily="18" charset="0"/>
              </a:rPr>
              <a:t>二</a:t>
            </a:r>
            <a:r>
              <a:rPr lang="zh-CN" altLang="zh-CN" sz="2400" b="1" dirty="0">
                <a:solidFill>
                  <a:schemeClr val="bg1"/>
                </a:solidFill>
                <a:latin typeface="方正楷体简体" panose="02010601030101010101" pitchFamily="2" charset="-122"/>
                <a:ea typeface="方正楷体简体" panose="02010601030101010101" pitchFamily="2" charset="-122"/>
                <a:cs typeface="Times New Roman" panose="02020603050405020304" pitchFamily="18" charset="0"/>
              </a:rPr>
              <a:t>）</a:t>
            </a:r>
            <a:r>
              <a:rPr lang="zh-CN" altLang="en-US" sz="2400" b="1" dirty="0">
                <a:solidFill>
                  <a:schemeClr val="bg1"/>
                </a:solidFill>
                <a:latin typeface="方正楷体简体" panose="02010601030101010101" pitchFamily="2" charset="-122"/>
                <a:ea typeface="方正楷体简体" panose="02010601030101010101" pitchFamily="2" charset="-122"/>
                <a:cs typeface="Times New Roman" panose="02020603050405020304" pitchFamily="18" charset="0"/>
              </a:rPr>
              <a:t>审计发现的主要问题</a:t>
            </a:r>
            <a:r>
              <a:rPr lang="zh-CN" altLang="zh-CN" sz="2400" b="1" kern="100" dirty="0">
                <a:solidFill>
                  <a:schemeClr val="bg1"/>
                </a:solidFill>
                <a:latin typeface="Times New Roman" panose="02020603050405020304" pitchFamily="18" charset="0"/>
                <a:ea typeface="方正仿宋简体" panose="02010601030101010101" pitchFamily="2" charset="-122"/>
              </a:rPr>
              <a:t>——</a:t>
            </a:r>
            <a:r>
              <a:rPr lang="zh-CN" altLang="zh-CN" sz="2400" b="1" kern="100" dirty="0">
                <a:solidFill>
                  <a:schemeClr val="bg1"/>
                </a:solidFill>
                <a:ea typeface="方正楷体简体" panose="02010601030101010101" pitchFamily="2" charset="-122"/>
                <a:cs typeface="Times New Roman" panose="02020603050405020304" pitchFamily="18" charset="0"/>
              </a:rPr>
              <a:t>其他方面</a:t>
            </a:r>
            <a:endParaRPr lang="zh-CN" altLang="zh-CN" sz="2400" kern="100" dirty="0">
              <a:solidFill>
                <a:schemeClr val="bg1"/>
              </a:solidFill>
              <a:latin typeface="Times New Roman" panose="02020603050405020304" pitchFamily="18" charset="0"/>
              <a:ea typeface="仿宋_GB2312" panose="02010609030101010101" pitchFamily="49" charset="-122"/>
            </a:endParaRPr>
          </a:p>
        </p:txBody>
      </p:sp>
      <p:sp>
        <p:nvSpPr>
          <p:cNvPr id="2" name="矩形 1">
            <a:extLst>
              <a:ext uri="{FF2B5EF4-FFF2-40B4-BE49-F238E27FC236}">
                <a16:creationId xmlns:a16="http://schemas.microsoft.com/office/drawing/2014/main" id="{E3403AA3-7872-44D1-8F3A-5DBA59D2B052}"/>
              </a:ext>
            </a:extLst>
          </p:cNvPr>
          <p:cNvSpPr/>
          <p:nvPr/>
        </p:nvSpPr>
        <p:spPr>
          <a:xfrm>
            <a:off x="101574" y="1258630"/>
            <a:ext cx="11010926" cy="7478970"/>
          </a:xfrm>
          <a:prstGeom prst="rect">
            <a:avLst/>
          </a:prstGeom>
        </p:spPr>
        <p:txBody>
          <a:bodyPr wrap="square">
            <a:spAutoFit/>
          </a:bodyPr>
          <a:lstStyle/>
          <a:p>
            <a:pPr indent="720000" algn="just">
              <a:lnSpc>
                <a:spcPts val="3300"/>
              </a:lnSpc>
              <a:spcAft>
                <a:spcPts val="0"/>
              </a:spcAft>
            </a:pPr>
            <a:r>
              <a:rPr lang="zh-CN" altLang="en-US" sz="2000" b="1" kern="100" dirty="0">
                <a:solidFill>
                  <a:srgbClr val="000000"/>
                </a:solidFill>
                <a:latin typeface="Times New Roman" panose="02020603050405020304" pitchFamily="18" charset="0"/>
                <a:ea typeface="方正仿宋简体" panose="02010601030101010101" pitchFamily="2" charset="-122"/>
                <a:cs typeface="Times New Roman" panose="02020603050405020304" pitchFamily="18" charset="0"/>
              </a:rPr>
              <a:t>按照审计全覆盖和“两统筹”要求，结合领导干部经济责任审计，市审计局对市农业农村局、民政局、审批局、能源局、信访局、发改委、卫健委、国资委、财政局、教育局、金融监管局、不动产登记中心等</a:t>
            </a:r>
            <a:r>
              <a:rPr lang="en-US" altLang="zh-CN" sz="2000" b="1" kern="100" dirty="0">
                <a:solidFill>
                  <a:srgbClr val="000000"/>
                </a:solidFill>
                <a:latin typeface="Times New Roman" panose="02020603050405020304" pitchFamily="18" charset="0"/>
                <a:ea typeface="方正仿宋简体" panose="02010601030101010101" pitchFamily="2" charset="-122"/>
                <a:cs typeface="Times New Roman" panose="02020603050405020304" pitchFamily="18" charset="0"/>
              </a:rPr>
              <a:t>12</a:t>
            </a:r>
            <a:r>
              <a:rPr lang="zh-CN" altLang="en-US" sz="2000" b="1" kern="100" dirty="0">
                <a:solidFill>
                  <a:srgbClr val="000000"/>
                </a:solidFill>
                <a:latin typeface="Times New Roman" panose="02020603050405020304" pitchFamily="18" charset="0"/>
                <a:ea typeface="方正仿宋简体" panose="02010601030101010101" pitchFamily="2" charset="-122"/>
                <a:cs typeface="Times New Roman" panose="02020603050405020304" pitchFamily="18" charset="0"/>
              </a:rPr>
              <a:t>个市直预算单位</a:t>
            </a:r>
            <a:r>
              <a:rPr lang="en-US" altLang="zh-CN" sz="2000" b="1" kern="100" dirty="0">
                <a:solidFill>
                  <a:srgbClr val="000000"/>
                </a:solidFill>
                <a:latin typeface="Times New Roman" panose="02020603050405020304" pitchFamily="18" charset="0"/>
                <a:ea typeface="方正仿宋简体" panose="02010601030101010101" pitchFamily="2" charset="-122"/>
                <a:cs typeface="Times New Roman" panose="02020603050405020304" pitchFamily="18" charset="0"/>
              </a:rPr>
              <a:t>2019</a:t>
            </a:r>
            <a:r>
              <a:rPr lang="zh-CN" altLang="en-US" sz="2000" b="1" kern="100" dirty="0">
                <a:solidFill>
                  <a:srgbClr val="000000"/>
                </a:solidFill>
                <a:latin typeface="Times New Roman" panose="02020603050405020304" pitchFamily="18" charset="0"/>
                <a:ea typeface="方正仿宋简体" panose="02010601030101010101" pitchFamily="2" charset="-122"/>
                <a:cs typeface="Times New Roman" panose="02020603050405020304" pitchFamily="18" charset="0"/>
              </a:rPr>
              <a:t>年度预算执行、绩效管理等情况进行了审计。结果表明，各单位加强预算执行，注重预算绩效，预算管理总体较好，但还存在执行财经制度不够严格，预算执行率有待于进一步提高等问题。</a:t>
            </a:r>
            <a:endParaRPr lang="en-US" altLang="zh-CN" sz="2000" b="1" kern="100" dirty="0">
              <a:solidFill>
                <a:srgbClr val="000000"/>
              </a:solidFill>
              <a:latin typeface="Times New Roman" panose="02020603050405020304" pitchFamily="18" charset="0"/>
              <a:ea typeface="方正仿宋简体" panose="02010601030101010101" pitchFamily="2" charset="-122"/>
              <a:cs typeface="Times New Roman" panose="02020603050405020304" pitchFamily="18" charset="0"/>
            </a:endParaRPr>
          </a:p>
          <a:p>
            <a:pPr indent="720000" algn="just">
              <a:lnSpc>
                <a:spcPts val="3300"/>
              </a:lnSpc>
              <a:spcAft>
                <a:spcPts val="0"/>
              </a:spcAft>
            </a:pPr>
            <a:r>
              <a:rPr lang="zh-CN" altLang="en-US" sz="2000" b="1" kern="100" dirty="0">
                <a:solidFill>
                  <a:srgbClr val="000000"/>
                </a:solidFill>
                <a:latin typeface="方正楷体简体" panose="02010601030101010101" pitchFamily="2" charset="-122"/>
                <a:ea typeface="方正楷体简体" panose="02010601030101010101" pitchFamily="2" charset="-122"/>
                <a:cs typeface="Times New Roman" panose="02020603050405020304" pitchFamily="18" charset="0"/>
              </a:rPr>
              <a:t>（一）预算编制方面</a:t>
            </a:r>
          </a:p>
          <a:p>
            <a:pPr indent="720000" algn="just">
              <a:lnSpc>
                <a:spcPts val="3300"/>
              </a:lnSpc>
              <a:spcAft>
                <a:spcPts val="0"/>
              </a:spcAft>
            </a:pPr>
            <a:r>
              <a:rPr lang="en-US" altLang="zh-CN" sz="2000" b="1" kern="100" dirty="0">
                <a:solidFill>
                  <a:srgbClr val="000000"/>
                </a:solidFill>
                <a:latin typeface="Times New Roman" panose="02020603050405020304" pitchFamily="18" charset="0"/>
                <a:ea typeface="方正仿宋简体" panose="02010601030101010101" pitchFamily="2" charset="-122"/>
                <a:cs typeface="Times New Roman" panose="02020603050405020304" pitchFamily="18" charset="0"/>
              </a:rPr>
              <a:t>6</a:t>
            </a:r>
            <a:r>
              <a:rPr lang="zh-CN" altLang="en-US" sz="2000" b="1" kern="100" dirty="0">
                <a:solidFill>
                  <a:srgbClr val="000000"/>
                </a:solidFill>
                <a:latin typeface="Times New Roman" panose="02020603050405020304" pitchFamily="18" charset="0"/>
                <a:ea typeface="方正仿宋简体" panose="02010601030101010101" pitchFamily="2" charset="-122"/>
                <a:cs typeface="Times New Roman" panose="02020603050405020304" pitchFamily="18" charset="0"/>
              </a:rPr>
              <a:t>个单位上年结转结余资金</a:t>
            </a:r>
            <a:r>
              <a:rPr lang="en-US" altLang="zh-CN" sz="2000" b="1" kern="100" dirty="0">
                <a:solidFill>
                  <a:srgbClr val="000000"/>
                </a:solidFill>
                <a:latin typeface="Times New Roman" panose="02020603050405020304" pitchFamily="18" charset="0"/>
                <a:ea typeface="方正仿宋简体" panose="02010601030101010101" pitchFamily="2" charset="-122"/>
                <a:cs typeface="Times New Roman" panose="02020603050405020304" pitchFamily="18" charset="0"/>
              </a:rPr>
              <a:t>1008</a:t>
            </a:r>
            <a:r>
              <a:rPr lang="zh-CN" altLang="en-US" sz="2000" b="1" kern="100" dirty="0">
                <a:solidFill>
                  <a:srgbClr val="000000"/>
                </a:solidFill>
                <a:latin typeface="Times New Roman" panose="02020603050405020304" pitchFamily="18" charset="0"/>
                <a:ea typeface="方正仿宋简体" panose="02010601030101010101" pitchFamily="2" charset="-122"/>
                <a:cs typeface="Times New Roman" panose="02020603050405020304" pitchFamily="18" charset="0"/>
              </a:rPr>
              <a:t>万元未编入当年部门预算；</a:t>
            </a:r>
            <a:r>
              <a:rPr lang="en-US" altLang="zh-CN" sz="2000" b="1" kern="100" dirty="0">
                <a:solidFill>
                  <a:srgbClr val="000000"/>
                </a:solidFill>
                <a:latin typeface="Times New Roman" panose="02020603050405020304" pitchFamily="18" charset="0"/>
                <a:ea typeface="方正仿宋简体" panose="02010601030101010101" pitchFamily="2" charset="-122"/>
                <a:cs typeface="Times New Roman" panose="02020603050405020304" pitchFamily="18" charset="0"/>
              </a:rPr>
              <a:t>1</a:t>
            </a:r>
            <a:r>
              <a:rPr lang="zh-CN" altLang="en-US" sz="2000" b="1" kern="100" dirty="0">
                <a:solidFill>
                  <a:srgbClr val="000000"/>
                </a:solidFill>
                <a:latin typeface="Times New Roman" panose="02020603050405020304" pitchFamily="18" charset="0"/>
                <a:ea typeface="方正仿宋简体" panose="02010601030101010101" pitchFamily="2" charset="-122"/>
                <a:cs typeface="Times New Roman" panose="02020603050405020304" pitchFamily="18" charset="0"/>
              </a:rPr>
              <a:t>个单位</a:t>
            </a:r>
            <a:r>
              <a:rPr lang="en-US" altLang="zh-CN" sz="2000" b="1" kern="100" dirty="0">
                <a:solidFill>
                  <a:srgbClr val="000000"/>
                </a:solidFill>
                <a:latin typeface="Times New Roman" panose="02020603050405020304" pitchFamily="18" charset="0"/>
                <a:ea typeface="方正仿宋简体" panose="02010601030101010101" pitchFamily="2" charset="-122"/>
                <a:cs typeface="Times New Roman" panose="02020603050405020304" pitchFamily="18" charset="0"/>
              </a:rPr>
              <a:t>2019</a:t>
            </a:r>
            <a:r>
              <a:rPr lang="zh-CN" altLang="en-US" sz="2000" b="1" kern="100" dirty="0">
                <a:solidFill>
                  <a:srgbClr val="000000"/>
                </a:solidFill>
                <a:latin typeface="Times New Roman" panose="02020603050405020304" pitchFamily="18" charset="0"/>
                <a:ea typeface="方正仿宋简体" panose="02010601030101010101" pitchFamily="2" charset="-122"/>
                <a:cs typeface="Times New Roman" panose="02020603050405020304" pitchFamily="18" charset="0"/>
              </a:rPr>
              <a:t>年批复的预算中部分预算事项编制不科学，涉及资金</a:t>
            </a:r>
            <a:r>
              <a:rPr lang="en-US" altLang="zh-CN" sz="2000" b="1" kern="100" dirty="0">
                <a:solidFill>
                  <a:srgbClr val="000000"/>
                </a:solidFill>
                <a:latin typeface="Times New Roman" panose="02020603050405020304" pitchFamily="18" charset="0"/>
                <a:ea typeface="方正仿宋简体" panose="02010601030101010101" pitchFamily="2" charset="-122"/>
                <a:cs typeface="Times New Roman" panose="02020603050405020304" pitchFamily="18" charset="0"/>
              </a:rPr>
              <a:t>15</a:t>
            </a:r>
            <a:r>
              <a:rPr lang="zh-CN" altLang="en-US" sz="2000" b="1" kern="100" dirty="0">
                <a:solidFill>
                  <a:srgbClr val="000000"/>
                </a:solidFill>
                <a:latin typeface="Times New Roman" panose="02020603050405020304" pitchFamily="18" charset="0"/>
                <a:ea typeface="方正仿宋简体" panose="02010601030101010101" pitchFamily="2" charset="-122"/>
                <a:cs typeface="Times New Roman" panose="02020603050405020304" pitchFamily="18" charset="0"/>
              </a:rPr>
              <a:t>万元；</a:t>
            </a:r>
            <a:r>
              <a:rPr lang="en-US" altLang="zh-CN" sz="2000" b="1" kern="100" dirty="0">
                <a:solidFill>
                  <a:srgbClr val="000000"/>
                </a:solidFill>
                <a:latin typeface="Times New Roman" panose="02020603050405020304" pitchFamily="18" charset="0"/>
                <a:ea typeface="方正仿宋简体" panose="02010601030101010101" pitchFamily="2" charset="-122"/>
                <a:cs typeface="Times New Roman" panose="02020603050405020304" pitchFamily="18" charset="0"/>
              </a:rPr>
              <a:t>4</a:t>
            </a:r>
            <a:r>
              <a:rPr lang="zh-CN" altLang="en-US" sz="2000" b="1" kern="100" dirty="0">
                <a:solidFill>
                  <a:srgbClr val="000000"/>
                </a:solidFill>
                <a:latin typeface="Times New Roman" panose="02020603050405020304" pitchFamily="18" charset="0"/>
                <a:ea typeface="方正仿宋简体" panose="02010601030101010101" pitchFamily="2" charset="-122"/>
                <a:cs typeface="Times New Roman" panose="02020603050405020304" pitchFamily="18" charset="0"/>
              </a:rPr>
              <a:t>个单位管理的项目资金预算编制未进一步细化，涉及资金</a:t>
            </a:r>
            <a:r>
              <a:rPr lang="en-US" altLang="zh-CN" sz="2000" b="1" kern="100" dirty="0">
                <a:solidFill>
                  <a:srgbClr val="000000"/>
                </a:solidFill>
                <a:latin typeface="Times New Roman" panose="02020603050405020304" pitchFamily="18" charset="0"/>
                <a:ea typeface="方正仿宋简体" panose="02010601030101010101" pitchFamily="2" charset="-122"/>
                <a:cs typeface="Times New Roman" panose="02020603050405020304" pitchFamily="18" charset="0"/>
              </a:rPr>
              <a:t>22707</a:t>
            </a:r>
            <a:r>
              <a:rPr lang="zh-CN" altLang="en-US" sz="2000" b="1" kern="100" dirty="0">
                <a:solidFill>
                  <a:srgbClr val="000000"/>
                </a:solidFill>
                <a:latin typeface="Times New Roman" panose="02020603050405020304" pitchFamily="18" charset="0"/>
                <a:ea typeface="方正仿宋简体" panose="02010601030101010101" pitchFamily="2" charset="-122"/>
                <a:cs typeface="Times New Roman" panose="02020603050405020304" pitchFamily="18" charset="0"/>
              </a:rPr>
              <a:t>万元。</a:t>
            </a:r>
            <a:endParaRPr lang="en-US" altLang="zh-CN" sz="2000" b="1" kern="100" dirty="0">
              <a:solidFill>
                <a:srgbClr val="000000"/>
              </a:solidFill>
              <a:latin typeface="Times New Roman" panose="02020603050405020304" pitchFamily="18" charset="0"/>
              <a:ea typeface="方正仿宋简体" panose="02010601030101010101" pitchFamily="2" charset="-122"/>
              <a:cs typeface="Times New Roman" panose="02020603050405020304" pitchFamily="18" charset="0"/>
            </a:endParaRPr>
          </a:p>
          <a:p>
            <a:pPr indent="720000" algn="just">
              <a:lnSpc>
                <a:spcPts val="3300"/>
              </a:lnSpc>
            </a:pPr>
            <a:r>
              <a:rPr lang="zh-CN" altLang="en-US" sz="2000" b="1" kern="100" dirty="0">
                <a:solidFill>
                  <a:srgbClr val="000000"/>
                </a:solidFill>
                <a:latin typeface="方正楷体简体" panose="02010601030101010101" pitchFamily="2" charset="-122"/>
                <a:ea typeface="方正楷体简体" panose="02010601030101010101" pitchFamily="2" charset="-122"/>
                <a:cs typeface="Times New Roman" panose="02020603050405020304" pitchFamily="18" charset="0"/>
              </a:rPr>
              <a:t>（二）预算执行方面</a:t>
            </a:r>
          </a:p>
          <a:p>
            <a:pPr indent="720000" algn="just">
              <a:lnSpc>
                <a:spcPts val="3300"/>
              </a:lnSpc>
              <a:spcAft>
                <a:spcPts val="0"/>
              </a:spcAft>
            </a:pPr>
            <a:r>
              <a:rPr lang="en-US" altLang="zh-CN" sz="2000" b="1" kern="100" dirty="0">
                <a:solidFill>
                  <a:srgbClr val="000000"/>
                </a:solidFill>
                <a:latin typeface="Times New Roman" panose="02020603050405020304" pitchFamily="18" charset="0"/>
                <a:ea typeface="方正仿宋简体" panose="02010601030101010101" pitchFamily="2" charset="-122"/>
                <a:cs typeface="Times New Roman" panose="02020603050405020304" pitchFamily="18" charset="0"/>
              </a:rPr>
              <a:t>8</a:t>
            </a:r>
            <a:r>
              <a:rPr lang="zh-CN" altLang="en-US" sz="2000" b="1" kern="100" dirty="0">
                <a:solidFill>
                  <a:srgbClr val="000000"/>
                </a:solidFill>
                <a:latin typeface="Times New Roman" panose="02020603050405020304" pitchFamily="18" charset="0"/>
                <a:ea typeface="方正仿宋简体" panose="02010601030101010101" pitchFamily="2" charset="-122"/>
                <a:cs typeface="Times New Roman" panose="02020603050405020304" pitchFamily="18" charset="0"/>
              </a:rPr>
              <a:t>个单位部分支出超预算或无预算支出</a:t>
            </a:r>
            <a:r>
              <a:rPr lang="en-US" altLang="zh-CN" sz="2000" b="1" kern="100" dirty="0">
                <a:solidFill>
                  <a:srgbClr val="000000"/>
                </a:solidFill>
                <a:latin typeface="Times New Roman" panose="02020603050405020304" pitchFamily="18" charset="0"/>
                <a:ea typeface="方正仿宋简体" panose="02010601030101010101" pitchFamily="2" charset="-122"/>
                <a:cs typeface="Times New Roman" panose="02020603050405020304" pitchFamily="18" charset="0"/>
              </a:rPr>
              <a:t>1095</a:t>
            </a:r>
            <a:r>
              <a:rPr lang="zh-CN" altLang="en-US" sz="2000" b="1" kern="100" dirty="0">
                <a:solidFill>
                  <a:srgbClr val="000000"/>
                </a:solidFill>
                <a:latin typeface="Times New Roman" panose="02020603050405020304" pitchFamily="18" charset="0"/>
                <a:ea typeface="方正仿宋简体" panose="02010601030101010101" pitchFamily="2" charset="-122"/>
                <a:cs typeface="Times New Roman" panose="02020603050405020304" pitchFamily="18" charset="0"/>
              </a:rPr>
              <a:t>万元；</a:t>
            </a:r>
            <a:r>
              <a:rPr lang="en-US" altLang="zh-CN" sz="2000" b="1" kern="100" dirty="0">
                <a:solidFill>
                  <a:srgbClr val="000000"/>
                </a:solidFill>
                <a:latin typeface="Times New Roman" panose="02020603050405020304" pitchFamily="18" charset="0"/>
                <a:ea typeface="方正仿宋简体" panose="02010601030101010101" pitchFamily="2" charset="-122"/>
                <a:cs typeface="Times New Roman" panose="02020603050405020304" pitchFamily="18" charset="0"/>
              </a:rPr>
              <a:t>3</a:t>
            </a:r>
            <a:r>
              <a:rPr lang="zh-CN" altLang="en-US" sz="2000" b="1" kern="100" dirty="0">
                <a:solidFill>
                  <a:srgbClr val="000000"/>
                </a:solidFill>
                <a:latin typeface="Times New Roman" panose="02020603050405020304" pitchFamily="18" charset="0"/>
                <a:ea typeface="方正仿宋简体" panose="02010601030101010101" pitchFamily="2" charset="-122"/>
                <a:cs typeface="Times New Roman" panose="02020603050405020304" pitchFamily="18" charset="0"/>
              </a:rPr>
              <a:t>个单位预算执行率较低，涉及预算资金</a:t>
            </a:r>
            <a:r>
              <a:rPr lang="en-US" altLang="zh-CN" sz="2000" b="1" kern="100" dirty="0">
                <a:solidFill>
                  <a:srgbClr val="000000"/>
                </a:solidFill>
                <a:latin typeface="Times New Roman" panose="02020603050405020304" pitchFamily="18" charset="0"/>
                <a:ea typeface="方正仿宋简体" panose="02010601030101010101" pitchFamily="2" charset="-122"/>
                <a:cs typeface="Times New Roman" panose="02020603050405020304" pitchFamily="18" charset="0"/>
              </a:rPr>
              <a:t>401</a:t>
            </a:r>
            <a:r>
              <a:rPr lang="zh-CN" altLang="en-US" sz="2000" b="1" kern="100" dirty="0">
                <a:solidFill>
                  <a:srgbClr val="000000"/>
                </a:solidFill>
                <a:latin typeface="Times New Roman" panose="02020603050405020304" pitchFamily="18" charset="0"/>
                <a:ea typeface="方正仿宋简体" panose="02010601030101010101" pitchFamily="2" charset="-122"/>
                <a:cs typeface="Times New Roman" panose="02020603050405020304" pitchFamily="18" charset="0"/>
              </a:rPr>
              <a:t>万元；</a:t>
            </a:r>
            <a:r>
              <a:rPr lang="en-US" altLang="zh-CN" sz="2000" b="1" kern="100" dirty="0">
                <a:solidFill>
                  <a:srgbClr val="000000"/>
                </a:solidFill>
                <a:latin typeface="Times New Roman" panose="02020603050405020304" pitchFamily="18" charset="0"/>
                <a:ea typeface="方正仿宋简体" panose="02010601030101010101" pitchFamily="2" charset="-122"/>
                <a:cs typeface="Times New Roman" panose="02020603050405020304" pitchFamily="18" charset="0"/>
              </a:rPr>
              <a:t>3</a:t>
            </a:r>
            <a:r>
              <a:rPr lang="zh-CN" altLang="en-US" sz="2000" b="1" kern="100" dirty="0">
                <a:solidFill>
                  <a:srgbClr val="000000"/>
                </a:solidFill>
                <a:latin typeface="Times New Roman" panose="02020603050405020304" pitchFamily="18" charset="0"/>
                <a:ea typeface="方正仿宋简体" panose="02010601030101010101" pitchFamily="2" charset="-122"/>
                <a:cs typeface="Times New Roman" panose="02020603050405020304" pitchFamily="18" charset="0"/>
              </a:rPr>
              <a:t>个单位挤占项目经费</a:t>
            </a:r>
            <a:r>
              <a:rPr lang="en-US" altLang="zh-CN" sz="2000" b="1" kern="100" dirty="0">
                <a:solidFill>
                  <a:srgbClr val="000000"/>
                </a:solidFill>
                <a:latin typeface="Times New Roman" panose="02020603050405020304" pitchFamily="18" charset="0"/>
                <a:ea typeface="方正仿宋简体" panose="02010601030101010101" pitchFamily="2" charset="-122"/>
                <a:cs typeface="Times New Roman" panose="02020603050405020304" pitchFamily="18" charset="0"/>
              </a:rPr>
              <a:t>38</a:t>
            </a:r>
            <a:r>
              <a:rPr lang="zh-CN" altLang="en-US" sz="2000" b="1" kern="100" dirty="0">
                <a:solidFill>
                  <a:srgbClr val="000000"/>
                </a:solidFill>
                <a:latin typeface="Times New Roman" panose="02020603050405020304" pitchFamily="18" charset="0"/>
                <a:ea typeface="方正仿宋简体" panose="02010601030101010101" pitchFamily="2" charset="-122"/>
                <a:cs typeface="Times New Roman" panose="02020603050405020304" pitchFamily="18" charset="0"/>
              </a:rPr>
              <a:t>万元。</a:t>
            </a:r>
            <a:endParaRPr lang="en-US" altLang="zh-CN" sz="2800" b="1" kern="100" dirty="0">
              <a:solidFill>
                <a:srgbClr val="000000"/>
              </a:solidFill>
              <a:latin typeface="Times New Roman" panose="02020603050405020304" pitchFamily="18" charset="0"/>
              <a:ea typeface="方正仿宋简体" panose="02010601030101010101" pitchFamily="2" charset="-122"/>
              <a:cs typeface="Times New Roman" panose="02020603050405020304" pitchFamily="18" charset="0"/>
            </a:endParaRPr>
          </a:p>
          <a:p>
            <a:pPr indent="720000" algn="just">
              <a:lnSpc>
                <a:spcPts val="3000"/>
              </a:lnSpc>
              <a:spcAft>
                <a:spcPts val="0"/>
              </a:spcAft>
            </a:pPr>
            <a:endParaRPr lang="en-US" altLang="zh-CN" sz="2800" b="1" kern="100" dirty="0">
              <a:solidFill>
                <a:srgbClr val="000000"/>
              </a:solidFill>
              <a:latin typeface="Times New Roman" panose="02020603050405020304" pitchFamily="18" charset="0"/>
              <a:ea typeface="方正仿宋简体" panose="02010601030101010101" pitchFamily="2" charset="-122"/>
              <a:cs typeface="Times New Roman" panose="02020603050405020304" pitchFamily="18" charset="0"/>
            </a:endParaRPr>
          </a:p>
          <a:p>
            <a:pPr indent="720000" algn="just">
              <a:lnSpc>
                <a:spcPts val="3000"/>
              </a:lnSpc>
              <a:spcAft>
                <a:spcPts val="0"/>
              </a:spcAft>
            </a:pPr>
            <a:endParaRPr lang="en-US" altLang="zh-CN" sz="2800" b="1" kern="100" dirty="0">
              <a:solidFill>
                <a:srgbClr val="000000"/>
              </a:solidFill>
              <a:latin typeface="Times New Roman" panose="02020603050405020304" pitchFamily="18" charset="0"/>
              <a:ea typeface="方正仿宋简体" panose="02010601030101010101" pitchFamily="2" charset="-122"/>
              <a:cs typeface="Times New Roman" panose="02020603050405020304" pitchFamily="18" charset="0"/>
            </a:endParaRPr>
          </a:p>
          <a:p>
            <a:pPr indent="720000" algn="just">
              <a:lnSpc>
                <a:spcPts val="3000"/>
              </a:lnSpc>
              <a:spcAft>
                <a:spcPts val="0"/>
              </a:spcAft>
            </a:pPr>
            <a:endParaRPr lang="en-US" altLang="zh-CN" sz="2800" b="1" kern="100" dirty="0">
              <a:solidFill>
                <a:srgbClr val="000000"/>
              </a:solidFill>
              <a:latin typeface="Times New Roman" panose="02020603050405020304" pitchFamily="18" charset="0"/>
              <a:ea typeface="方正仿宋简体" panose="02010601030101010101" pitchFamily="2" charset="-122"/>
              <a:cs typeface="Times New Roman" panose="02020603050405020304" pitchFamily="18" charset="0"/>
            </a:endParaRPr>
          </a:p>
          <a:p>
            <a:pPr indent="720000" algn="just">
              <a:lnSpc>
                <a:spcPts val="3000"/>
              </a:lnSpc>
              <a:spcAft>
                <a:spcPts val="0"/>
              </a:spcAft>
            </a:pPr>
            <a:endParaRPr lang="en-US" altLang="zh-CN" sz="2800" b="1" kern="100" dirty="0">
              <a:solidFill>
                <a:srgbClr val="000000"/>
              </a:solidFill>
              <a:latin typeface="Times New Roman" panose="02020603050405020304" pitchFamily="18" charset="0"/>
              <a:ea typeface="方正仿宋简体" panose="02010601030101010101" pitchFamily="2" charset="-122"/>
              <a:cs typeface="Times New Roman" panose="02020603050405020304" pitchFamily="18" charset="0"/>
            </a:endParaRPr>
          </a:p>
          <a:p>
            <a:pPr indent="720000" algn="just">
              <a:lnSpc>
                <a:spcPts val="3000"/>
              </a:lnSpc>
              <a:spcAft>
                <a:spcPts val="0"/>
              </a:spcAft>
            </a:pPr>
            <a:endParaRPr lang="en-US" altLang="zh-CN" sz="2800" b="1" kern="100" dirty="0">
              <a:solidFill>
                <a:srgbClr val="000000"/>
              </a:solidFill>
              <a:latin typeface="Times New Roman" panose="02020603050405020304" pitchFamily="18" charset="0"/>
              <a:ea typeface="方正仿宋简体" panose="02010601030101010101" pitchFamily="2" charset="-122"/>
              <a:cs typeface="Times New Roman" panose="02020603050405020304" pitchFamily="18" charset="0"/>
            </a:endParaRPr>
          </a:p>
          <a:p>
            <a:pPr indent="720000" algn="just">
              <a:lnSpc>
                <a:spcPts val="3000"/>
              </a:lnSpc>
              <a:spcAft>
                <a:spcPts val="0"/>
              </a:spcAft>
            </a:pPr>
            <a:endPar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endParaRPr>
          </a:p>
        </p:txBody>
      </p:sp>
    </p:spTree>
    <p:extLst>
      <p:ext uri="{BB962C8B-B14F-4D97-AF65-F5344CB8AC3E}">
        <p14:creationId xmlns:p14="http://schemas.microsoft.com/office/powerpoint/2010/main" val="375907775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1228" y="152905"/>
            <a:ext cx="3524647" cy="440630"/>
          </a:xfrm>
          <a:prstGeom prst="rect">
            <a:avLst/>
          </a:prstGeom>
        </p:spPr>
        <p:txBody>
          <a:bodyPr lIns="127000" tIns="63500" rIns="127000" bIns="63500" rtlCol="0" anchor="t">
            <a:spAutoFit/>
          </a:bodyPr>
          <a:lstStyle/>
          <a:p>
            <a:pPr algn="l" latinLnBrk="1">
              <a:lnSpc>
                <a:spcPct val="116199"/>
              </a:lnSpc>
            </a:pPr>
            <a:r>
              <a:rPr lang="en-US" sz="1800" b="1">
                <a:solidFill>
                  <a:srgbClr val="FFFFFF"/>
                </a:solidFill>
                <a:latin typeface="Microsoft YaHei"/>
                <a:ea typeface="Microsoft YaHei"/>
              </a:rPr>
              <a:t>在这里输入本页的标题</a:t>
            </a:r>
            <a:endParaRPr lang="en-US" sz="1100"/>
          </a:p>
        </p:txBody>
      </p:sp>
      <p:sp>
        <p:nvSpPr>
          <p:cNvPr id="5" name="Freeform 4"/>
          <p:cNvSpPr/>
          <p:nvPr/>
        </p:nvSpPr>
        <p:spPr>
          <a:xfrm>
            <a:off x="420528" y="260255"/>
            <a:ext cx="0" cy="277849"/>
          </a:xfrm>
          <a:custGeom>
            <a:avLst/>
            <a:gdLst/>
            <a:ahLst/>
            <a:cxnLst/>
            <a:rect l="l" t="t" r="r" b="b"/>
            <a:pathLst>
              <a:path h="277849">
                <a:moveTo>
                  <a:pt x="0" y="0"/>
                </a:moveTo>
                <a:lnTo>
                  <a:pt x="0" y="277849"/>
                </a:lnTo>
              </a:path>
            </a:pathLst>
          </a:custGeom>
          <a:solidFill>
            <a:srgbClr val="F2F2F2"/>
          </a:solidFill>
          <a:ln w="31750">
            <a:solidFill>
              <a:srgbClr val="F2F2F2"/>
            </a:solidFill>
            <a:prstDash val="solid"/>
          </a:ln>
        </p:spPr>
      </p:sp>
      <p:pic>
        <p:nvPicPr>
          <p:cNvPr id="19" name="图片 18">
            <a:extLst>
              <a:ext uri="{FF2B5EF4-FFF2-40B4-BE49-F238E27FC236}">
                <a16:creationId xmlns:a16="http://schemas.microsoft.com/office/drawing/2014/main" id="{B2733288-02B0-43F5-8508-9990EA1C06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101600"/>
            <a:ext cx="13246100" cy="1275876"/>
          </a:xfrm>
          <a:prstGeom prst="rect">
            <a:avLst/>
          </a:prstGeom>
          <a:effectLst>
            <a:softEdge rad="127000"/>
          </a:effectLst>
        </p:spPr>
      </p:pic>
      <p:sp>
        <p:nvSpPr>
          <p:cNvPr id="20" name="矩形 19">
            <a:extLst>
              <a:ext uri="{FF2B5EF4-FFF2-40B4-BE49-F238E27FC236}">
                <a16:creationId xmlns:a16="http://schemas.microsoft.com/office/drawing/2014/main" id="{DC714FAC-9C3A-4D6E-BD34-C6B2EC1F1794}"/>
              </a:ext>
            </a:extLst>
          </p:cNvPr>
          <p:cNvSpPr/>
          <p:nvPr/>
        </p:nvSpPr>
        <p:spPr>
          <a:xfrm>
            <a:off x="101574" y="1388657"/>
            <a:ext cx="9359899" cy="457498"/>
          </a:xfrm>
          <a:prstGeom prst="rect">
            <a:avLst/>
          </a:prstGeom>
        </p:spPr>
        <p:txBody>
          <a:bodyPr wrap="square">
            <a:spAutoFit/>
          </a:bodyPr>
          <a:lstStyle/>
          <a:p>
            <a:pPr indent="406800">
              <a:lnSpc>
                <a:spcPts val="3000"/>
              </a:lnSpc>
            </a:pPr>
            <a:r>
              <a:rPr lang="zh-CN" altLang="zh-CN" sz="2400" b="1" dirty="0">
                <a:solidFill>
                  <a:schemeClr val="bg1"/>
                </a:solidFill>
                <a:latin typeface="方正楷体简体" panose="02010601030101010101" pitchFamily="2" charset="-122"/>
                <a:ea typeface="方正楷体简体" panose="02010601030101010101" pitchFamily="2" charset="-122"/>
                <a:cs typeface="Times New Roman" panose="02020603050405020304" pitchFamily="18" charset="0"/>
              </a:rPr>
              <a:t>（</a:t>
            </a:r>
            <a:r>
              <a:rPr lang="zh-CN" altLang="en-US" sz="2400" b="1" dirty="0">
                <a:solidFill>
                  <a:schemeClr val="bg1"/>
                </a:solidFill>
                <a:latin typeface="方正楷体简体" panose="02010601030101010101" pitchFamily="2" charset="-122"/>
                <a:ea typeface="方正楷体简体" panose="02010601030101010101" pitchFamily="2" charset="-122"/>
                <a:cs typeface="Times New Roman" panose="02020603050405020304" pitchFamily="18" charset="0"/>
              </a:rPr>
              <a:t>二</a:t>
            </a:r>
            <a:r>
              <a:rPr lang="zh-CN" altLang="zh-CN" sz="2400" b="1" dirty="0">
                <a:solidFill>
                  <a:schemeClr val="bg1"/>
                </a:solidFill>
                <a:latin typeface="方正楷体简体" panose="02010601030101010101" pitchFamily="2" charset="-122"/>
                <a:ea typeface="方正楷体简体" panose="02010601030101010101" pitchFamily="2" charset="-122"/>
                <a:cs typeface="Times New Roman" panose="02020603050405020304" pitchFamily="18" charset="0"/>
              </a:rPr>
              <a:t>）</a:t>
            </a:r>
            <a:r>
              <a:rPr lang="zh-CN" altLang="en-US" sz="2400" b="1" dirty="0">
                <a:solidFill>
                  <a:schemeClr val="bg1"/>
                </a:solidFill>
                <a:latin typeface="方正楷体简体" panose="02010601030101010101" pitchFamily="2" charset="-122"/>
                <a:ea typeface="方正楷体简体" panose="02010601030101010101" pitchFamily="2" charset="-122"/>
                <a:cs typeface="Times New Roman" panose="02020603050405020304" pitchFamily="18" charset="0"/>
              </a:rPr>
              <a:t>审计发现的主要问题</a:t>
            </a:r>
            <a:r>
              <a:rPr lang="zh-CN" altLang="zh-CN" sz="2400" b="1" kern="100" dirty="0">
                <a:solidFill>
                  <a:schemeClr val="bg1"/>
                </a:solidFill>
                <a:latin typeface="Times New Roman" panose="02020603050405020304" pitchFamily="18" charset="0"/>
                <a:ea typeface="方正仿宋简体" panose="02010601030101010101" pitchFamily="2" charset="-122"/>
              </a:rPr>
              <a:t>——</a:t>
            </a:r>
            <a:r>
              <a:rPr lang="zh-CN" altLang="zh-CN" sz="2400" b="1" kern="100" dirty="0">
                <a:solidFill>
                  <a:schemeClr val="bg1"/>
                </a:solidFill>
                <a:ea typeface="方正楷体简体" panose="02010601030101010101" pitchFamily="2" charset="-122"/>
                <a:cs typeface="Times New Roman" panose="02020603050405020304" pitchFamily="18" charset="0"/>
              </a:rPr>
              <a:t>其他方面</a:t>
            </a:r>
            <a:endParaRPr lang="zh-CN" altLang="zh-CN" sz="2400" kern="100" dirty="0">
              <a:solidFill>
                <a:schemeClr val="bg1"/>
              </a:solidFill>
              <a:latin typeface="Times New Roman" panose="02020603050405020304" pitchFamily="18" charset="0"/>
              <a:ea typeface="仿宋_GB2312" panose="02010609030101010101" pitchFamily="49" charset="-122"/>
            </a:endParaRPr>
          </a:p>
        </p:txBody>
      </p:sp>
      <p:sp>
        <p:nvSpPr>
          <p:cNvPr id="8" name="矩形 7">
            <a:extLst>
              <a:ext uri="{FF2B5EF4-FFF2-40B4-BE49-F238E27FC236}">
                <a16:creationId xmlns:a16="http://schemas.microsoft.com/office/drawing/2014/main" id="{B1FBD369-01BE-4ED7-B2CB-661402AB606C}"/>
              </a:ext>
            </a:extLst>
          </p:cNvPr>
          <p:cNvSpPr/>
          <p:nvPr/>
        </p:nvSpPr>
        <p:spPr>
          <a:xfrm>
            <a:off x="50800" y="1536131"/>
            <a:ext cx="11277600" cy="4132798"/>
          </a:xfrm>
          <a:prstGeom prst="rect">
            <a:avLst/>
          </a:prstGeom>
        </p:spPr>
        <p:txBody>
          <a:bodyPr wrap="square">
            <a:spAutoFit/>
          </a:bodyPr>
          <a:lstStyle/>
          <a:p>
            <a:pPr indent="408305" algn="just">
              <a:lnSpc>
                <a:spcPts val="4000"/>
              </a:lnSpc>
              <a:spcAft>
                <a:spcPts val="0"/>
              </a:spcAft>
            </a:pPr>
            <a:r>
              <a:rPr lang="zh-CN" altLang="en-US" sz="2000" b="1" kern="100" dirty="0">
                <a:solidFill>
                  <a:srgbClr val="000000"/>
                </a:solidFill>
                <a:latin typeface="方正楷体简体" panose="02010601030101010101" pitchFamily="2" charset="-122"/>
                <a:ea typeface="方正楷体简体" panose="02010601030101010101" pitchFamily="2" charset="-122"/>
              </a:rPr>
              <a:t>（三）决算编制方面</a:t>
            </a:r>
          </a:p>
          <a:p>
            <a:pPr indent="408305" algn="just">
              <a:lnSpc>
                <a:spcPts val="4000"/>
              </a:lnSpc>
              <a:spcAft>
                <a:spcPts val="0"/>
              </a:spcAft>
            </a:pPr>
            <a:r>
              <a:rPr lang="en-US" altLang="zh-CN" sz="2000" b="1" kern="100" dirty="0">
                <a:solidFill>
                  <a:srgbClr val="000000"/>
                </a:solidFill>
                <a:latin typeface="Times New Roman" panose="02020603050405020304" pitchFamily="18" charset="0"/>
                <a:ea typeface="方正仿宋简体" panose="02010601030101010101" pitchFamily="2" charset="-122"/>
              </a:rPr>
              <a:t>5</a:t>
            </a:r>
            <a:r>
              <a:rPr lang="zh-CN" altLang="en-US" sz="2000" b="1" kern="100" dirty="0">
                <a:solidFill>
                  <a:srgbClr val="000000"/>
                </a:solidFill>
                <a:latin typeface="Times New Roman" panose="02020603050405020304" pitchFamily="18" charset="0"/>
                <a:ea typeface="方正仿宋简体" panose="02010601030101010101" pitchFamily="2" charset="-122"/>
              </a:rPr>
              <a:t>个单位决算编制不真实、不完整，涉及资金</a:t>
            </a:r>
            <a:r>
              <a:rPr lang="en-US" altLang="zh-CN" sz="2000" b="1" kern="100" dirty="0">
                <a:solidFill>
                  <a:srgbClr val="000000"/>
                </a:solidFill>
                <a:latin typeface="Times New Roman" panose="02020603050405020304" pitchFamily="18" charset="0"/>
                <a:ea typeface="方正仿宋简体" panose="02010601030101010101" pitchFamily="2" charset="-122"/>
              </a:rPr>
              <a:t>1710</a:t>
            </a:r>
            <a:r>
              <a:rPr lang="zh-CN" altLang="en-US" sz="2000" b="1" kern="100" dirty="0">
                <a:solidFill>
                  <a:srgbClr val="000000"/>
                </a:solidFill>
                <a:latin typeface="Times New Roman" panose="02020603050405020304" pitchFamily="18" charset="0"/>
                <a:ea typeface="方正仿宋简体" panose="02010601030101010101" pitchFamily="2" charset="-122"/>
              </a:rPr>
              <a:t>万元。</a:t>
            </a:r>
          </a:p>
          <a:p>
            <a:pPr indent="408305" algn="just">
              <a:lnSpc>
                <a:spcPts val="4000"/>
              </a:lnSpc>
              <a:spcAft>
                <a:spcPts val="0"/>
              </a:spcAft>
            </a:pPr>
            <a:r>
              <a:rPr lang="zh-CN" altLang="en-US" sz="2000" b="1" kern="100" dirty="0">
                <a:solidFill>
                  <a:srgbClr val="000000"/>
                </a:solidFill>
                <a:latin typeface="方正楷体简体" panose="02010601030101010101" pitchFamily="2" charset="-122"/>
                <a:ea typeface="方正楷体简体" panose="02010601030101010101" pitchFamily="2" charset="-122"/>
              </a:rPr>
              <a:t>（四）项目绩效管理方面</a:t>
            </a:r>
          </a:p>
          <a:p>
            <a:pPr indent="408305" algn="just">
              <a:lnSpc>
                <a:spcPts val="4000"/>
              </a:lnSpc>
              <a:spcAft>
                <a:spcPts val="0"/>
              </a:spcAft>
            </a:pPr>
            <a:r>
              <a:rPr lang="en-US" altLang="zh-CN" sz="2000" b="1" kern="100" dirty="0">
                <a:solidFill>
                  <a:srgbClr val="000000"/>
                </a:solidFill>
                <a:latin typeface="Times New Roman" panose="02020603050405020304" pitchFamily="18" charset="0"/>
                <a:ea typeface="方正仿宋简体" panose="02010601030101010101" pitchFamily="2" charset="-122"/>
              </a:rPr>
              <a:t>2</a:t>
            </a:r>
            <a:r>
              <a:rPr lang="zh-CN" altLang="en-US" sz="2000" b="1" kern="100" dirty="0">
                <a:solidFill>
                  <a:srgbClr val="000000"/>
                </a:solidFill>
                <a:latin typeface="Times New Roman" panose="02020603050405020304" pitchFamily="18" charset="0"/>
                <a:ea typeface="方正仿宋简体" panose="02010601030101010101" pitchFamily="2" charset="-122"/>
              </a:rPr>
              <a:t>个单位未编报绩效目标；</a:t>
            </a:r>
            <a:r>
              <a:rPr lang="en-US" altLang="zh-CN" sz="2000" b="1" kern="100" dirty="0">
                <a:solidFill>
                  <a:srgbClr val="000000"/>
                </a:solidFill>
                <a:latin typeface="Times New Roman" panose="02020603050405020304" pitchFamily="18" charset="0"/>
                <a:ea typeface="方正仿宋简体" panose="02010601030101010101" pitchFamily="2" charset="-122"/>
              </a:rPr>
              <a:t>5</a:t>
            </a:r>
            <a:r>
              <a:rPr lang="zh-CN" altLang="en-US" sz="2000" b="1" kern="100" dirty="0">
                <a:solidFill>
                  <a:srgbClr val="000000"/>
                </a:solidFill>
                <a:latin typeface="Times New Roman" panose="02020603050405020304" pitchFamily="18" charset="0"/>
                <a:ea typeface="方正仿宋简体" panose="02010601030101010101" pitchFamily="2" charset="-122"/>
              </a:rPr>
              <a:t>个单位未开展绩效评价工作；</a:t>
            </a:r>
            <a:r>
              <a:rPr lang="en-US" altLang="zh-CN" sz="2000" b="1" kern="100" dirty="0">
                <a:solidFill>
                  <a:srgbClr val="000000"/>
                </a:solidFill>
                <a:latin typeface="Times New Roman" panose="02020603050405020304" pitchFamily="18" charset="0"/>
                <a:ea typeface="方正仿宋简体" panose="02010601030101010101" pitchFamily="2" charset="-122"/>
              </a:rPr>
              <a:t>5</a:t>
            </a:r>
            <a:r>
              <a:rPr lang="zh-CN" altLang="en-US" sz="2000" b="1" kern="100" dirty="0">
                <a:solidFill>
                  <a:srgbClr val="000000"/>
                </a:solidFill>
                <a:latin typeface="Times New Roman" panose="02020603050405020304" pitchFamily="18" charset="0"/>
                <a:ea typeface="方正仿宋简体" panose="02010601030101010101" pitchFamily="2" charset="-122"/>
              </a:rPr>
              <a:t>个单位未制定部门绩效评价制度；</a:t>
            </a:r>
            <a:r>
              <a:rPr lang="en-US" altLang="zh-CN" sz="2000" b="1" kern="100" dirty="0">
                <a:solidFill>
                  <a:srgbClr val="000000"/>
                </a:solidFill>
                <a:latin typeface="Times New Roman" panose="02020603050405020304" pitchFamily="18" charset="0"/>
                <a:ea typeface="方正仿宋简体" panose="02010601030101010101" pitchFamily="2" charset="-122"/>
              </a:rPr>
              <a:t>4</a:t>
            </a:r>
            <a:r>
              <a:rPr lang="zh-CN" altLang="en-US" sz="2000" b="1" kern="100" dirty="0">
                <a:solidFill>
                  <a:srgbClr val="000000"/>
                </a:solidFill>
                <a:latin typeface="Times New Roman" panose="02020603050405020304" pitchFamily="18" charset="0"/>
                <a:ea typeface="方正仿宋简体" panose="02010601030101010101" pitchFamily="2" charset="-122"/>
              </a:rPr>
              <a:t>个单位未建立绩效目标、绩效评价公开机制。</a:t>
            </a:r>
          </a:p>
          <a:p>
            <a:pPr indent="408305" algn="just">
              <a:lnSpc>
                <a:spcPts val="4000"/>
              </a:lnSpc>
              <a:spcAft>
                <a:spcPts val="0"/>
              </a:spcAft>
            </a:pPr>
            <a:r>
              <a:rPr lang="zh-CN" altLang="en-US" sz="2000" b="1" kern="100" dirty="0">
                <a:solidFill>
                  <a:srgbClr val="000000"/>
                </a:solidFill>
                <a:latin typeface="方正楷体简体" panose="02010601030101010101" pitchFamily="2" charset="-122"/>
                <a:ea typeface="方正楷体简体" panose="02010601030101010101" pitchFamily="2" charset="-122"/>
              </a:rPr>
              <a:t>（五）执行费用开支规定方面</a:t>
            </a:r>
          </a:p>
          <a:p>
            <a:pPr indent="408305" algn="just">
              <a:lnSpc>
                <a:spcPts val="4000"/>
              </a:lnSpc>
              <a:spcAft>
                <a:spcPts val="0"/>
              </a:spcAft>
            </a:pPr>
            <a:r>
              <a:rPr lang="en-US" altLang="zh-CN" sz="2000" b="1" kern="100" dirty="0">
                <a:solidFill>
                  <a:srgbClr val="000000"/>
                </a:solidFill>
                <a:latin typeface="Times New Roman" panose="02020603050405020304" pitchFamily="18" charset="0"/>
                <a:ea typeface="方正仿宋简体" panose="02010601030101010101" pitchFamily="2" charset="-122"/>
              </a:rPr>
              <a:t>2</a:t>
            </a:r>
            <a:r>
              <a:rPr lang="zh-CN" altLang="en-US" sz="2000" b="1" kern="100" dirty="0">
                <a:solidFill>
                  <a:srgbClr val="000000"/>
                </a:solidFill>
                <a:latin typeface="Times New Roman" panose="02020603050405020304" pitchFamily="18" charset="0"/>
                <a:ea typeface="方正仿宋简体" panose="02010601030101010101" pitchFamily="2" charset="-122"/>
              </a:rPr>
              <a:t>个单位部分差旅费、培训费等支出报销手续不全，涉及金额</a:t>
            </a:r>
            <a:r>
              <a:rPr lang="en-US" altLang="zh-CN" sz="2000" b="1" kern="100" dirty="0">
                <a:solidFill>
                  <a:srgbClr val="000000"/>
                </a:solidFill>
                <a:latin typeface="Times New Roman" panose="02020603050405020304" pitchFamily="18" charset="0"/>
                <a:ea typeface="方正仿宋简体" panose="02010601030101010101" pitchFamily="2" charset="-122"/>
              </a:rPr>
              <a:t>154</a:t>
            </a:r>
            <a:r>
              <a:rPr lang="zh-CN" altLang="en-US" sz="2000" b="1" kern="100" dirty="0">
                <a:solidFill>
                  <a:srgbClr val="000000"/>
                </a:solidFill>
                <a:latin typeface="Times New Roman" panose="02020603050405020304" pitchFamily="18" charset="0"/>
                <a:ea typeface="方正仿宋简体" panose="02010601030101010101" pitchFamily="2" charset="-122"/>
              </a:rPr>
              <a:t>万元；</a:t>
            </a:r>
            <a:r>
              <a:rPr lang="en-US" altLang="zh-CN" sz="2000" b="1" kern="100" dirty="0">
                <a:solidFill>
                  <a:srgbClr val="000000"/>
                </a:solidFill>
                <a:latin typeface="Times New Roman" panose="02020603050405020304" pitchFamily="18" charset="0"/>
                <a:ea typeface="方正仿宋简体" panose="02010601030101010101" pitchFamily="2" charset="-122"/>
              </a:rPr>
              <a:t>2</a:t>
            </a:r>
            <a:r>
              <a:rPr lang="zh-CN" altLang="en-US" sz="2000" b="1" kern="100" dirty="0">
                <a:solidFill>
                  <a:srgbClr val="000000"/>
                </a:solidFill>
                <a:latin typeface="Times New Roman" panose="02020603050405020304" pitchFamily="18" charset="0"/>
                <a:ea typeface="方正仿宋简体" panose="02010601030101010101" pitchFamily="2" charset="-122"/>
              </a:rPr>
              <a:t>个单位扩大开支范围列支会议费等</a:t>
            </a:r>
            <a:r>
              <a:rPr lang="en-US" altLang="zh-CN" sz="2000" b="1" kern="100" dirty="0">
                <a:solidFill>
                  <a:srgbClr val="000000"/>
                </a:solidFill>
                <a:latin typeface="Times New Roman" panose="02020603050405020304" pitchFamily="18" charset="0"/>
                <a:ea typeface="方正仿宋简体" panose="02010601030101010101" pitchFamily="2" charset="-122"/>
              </a:rPr>
              <a:t>9</a:t>
            </a:r>
            <a:r>
              <a:rPr lang="zh-CN" altLang="en-US" sz="2000" b="1" kern="100" dirty="0">
                <a:solidFill>
                  <a:srgbClr val="000000"/>
                </a:solidFill>
                <a:latin typeface="Times New Roman" panose="02020603050405020304" pitchFamily="18" charset="0"/>
                <a:ea typeface="方正仿宋简体" panose="02010601030101010101" pitchFamily="2" charset="-122"/>
              </a:rPr>
              <a:t>万元。</a:t>
            </a:r>
          </a:p>
        </p:txBody>
      </p:sp>
    </p:spTree>
    <p:extLst>
      <p:ext uri="{BB962C8B-B14F-4D97-AF65-F5344CB8AC3E}">
        <p14:creationId xmlns:p14="http://schemas.microsoft.com/office/powerpoint/2010/main" val="387576325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afterEffect">
                                  <p:stCondLst>
                                    <p:cond delay="0"/>
                                  </p:stCondLst>
                                  <p:childTnLst>
                                    <p:animMotion origin="layout" path="M -0.00233 -0.00878 L 0.01209 -0.88696 " pathEditMode="relative" rAng="0" ptsTypes="AA">
                                      <p:cBhvr>
                                        <p:cTn id="6" dur="750" fill="hold"/>
                                        <p:tgtEl>
                                          <p:spTgt spid="8"/>
                                        </p:tgtEl>
                                        <p:attrNameLst>
                                          <p:attrName>ppt_x</p:attrName>
                                          <p:attrName>ppt_y</p:attrName>
                                        </p:attrNameLst>
                                      </p:cBhvr>
                                      <p:rCtr x="714" y="-43921"/>
                                    </p:animMotion>
                                  </p:childTnLst>
                                </p:cTn>
                              </p:par>
                            </p:childTnLst>
                          </p:cTn>
                        </p:par>
                      </p:childTnLst>
                    </p:cTn>
                  </p:par>
                  <p:par>
                    <p:cTn id="7" fill="hold">
                      <p:stCondLst>
                        <p:cond delay="indefinite"/>
                      </p:stCondLst>
                      <p:childTnLst>
                        <p:par>
                          <p:cTn id="8" fill="hold">
                            <p:stCondLst>
                              <p:cond delay="0"/>
                            </p:stCondLst>
                            <p:childTnLst>
                              <p:par>
                                <p:cTn id="9" presetID="22" presetClass="exit" presetSubtype="4" fill="hold" grpId="1" nodeType="clickEffect">
                                  <p:stCondLst>
                                    <p:cond delay="0"/>
                                  </p:stCondLst>
                                  <p:childTnLst>
                                    <p:animEffect transition="out" filter="wipe(down)">
                                      <p:cBhvr>
                                        <p:cTn id="10" dur="500"/>
                                        <p:tgtEl>
                                          <p:spTgt spid="8"/>
                                        </p:tgtEl>
                                      </p:cBhvr>
                                    </p:animEffect>
                                    <p:set>
                                      <p:cBhvr>
                                        <p:cTn id="11"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632981" y="1826457"/>
            <a:ext cx="3000177" cy="863185"/>
          </a:xfrm>
          <a:prstGeom prst="rect">
            <a:avLst/>
          </a:prstGeom>
        </p:spPr>
        <p:txBody>
          <a:bodyPr lIns="127000" tIns="63500" rIns="127000" bIns="63500" rtlCol="0" anchor="t">
            <a:spAutoFit/>
          </a:bodyPr>
          <a:lstStyle/>
          <a:p>
            <a:pPr algn="l" latinLnBrk="1">
              <a:lnSpc>
                <a:spcPct val="116199"/>
              </a:lnSpc>
            </a:pPr>
            <a:r>
              <a:rPr lang="en-US" sz="4400" b="1" spc="600" dirty="0">
                <a:solidFill>
                  <a:srgbClr val="FFFFFF"/>
                </a:solidFill>
                <a:latin typeface="Microsoft YaHei"/>
                <a:ea typeface="Microsoft YaHei"/>
              </a:rPr>
              <a:t>04</a:t>
            </a:r>
            <a:endParaRPr lang="en-US" sz="1100" spc="600" dirty="0"/>
          </a:p>
        </p:txBody>
      </p:sp>
      <p:sp>
        <p:nvSpPr>
          <p:cNvPr id="3" name="TextBox 2"/>
          <p:cNvSpPr txBox="1"/>
          <p:nvPr/>
        </p:nvSpPr>
        <p:spPr>
          <a:xfrm>
            <a:off x="596903" y="2807901"/>
            <a:ext cx="6400797" cy="682238"/>
          </a:xfrm>
          <a:prstGeom prst="rect">
            <a:avLst/>
          </a:prstGeom>
        </p:spPr>
        <p:txBody>
          <a:bodyPr wrap="square" lIns="127000" tIns="63500" rIns="127000" bIns="63500" rtlCol="0" anchor="t">
            <a:spAutoFit/>
          </a:bodyPr>
          <a:lstStyle/>
          <a:p>
            <a:r>
              <a:rPr lang="zh-CN" altLang="en-US" sz="3600" b="1" dirty="0">
                <a:solidFill>
                  <a:schemeClr val="bg1"/>
                </a:solidFill>
                <a:latin typeface="微软雅黑" panose="020B0503020204020204" pitchFamily="34" charset="-122"/>
                <a:ea typeface="微软雅黑" panose="020B0503020204020204" pitchFamily="34" charset="-122"/>
              </a:rPr>
              <a:t>重大民生政策落实审计情况</a:t>
            </a:r>
            <a:endParaRPr lang="zh-CN" altLang="zh-CN" sz="3600" b="1" dirty="0">
              <a:solidFill>
                <a:schemeClr val="bg1"/>
              </a:solidFill>
              <a:latin typeface="微软雅黑" panose="020B0503020204020204" pitchFamily="34" charset="-122"/>
              <a:ea typeface="微软雅黑" panose="020B0503020204020204" pitchFamily="34" charset="-122"/>
            </a:endParaRPr>
          </a:p>
        </p:txBody>
      </p:sp>
      <p:sp>
        <p:nvSpPr>
          <p:cNvPr id="4" name="Freeform 3"/>
          <p:cNvSpPr/>
          <p:nvPr/>
        </p:nvSpPr>
        <p:spPr>
          <a:xfrm>
            <a:off x="444503" y="1955800"/>
            <a:ext cx="0" cy="1178979"/>
          </a:xfrm>
          <a:custGeom>
            <a:avLst/>
            <a:gdLst/>
            <a:ahLst/>
            <a:cxnLst/>
            <a:rect l="l" t="t" r="r" b="b"/>
            <a:pathLst>
              <a:path h="1178979">
                <a:moveTo>
                  <a:pt x="0" y="0"/>
                </a:moveTo>
                <a:lnTo>
                  <a:pt x="0" y="1178980"/>
                </a:lnTo>
              </a:path>
            </a:pathLst>
          </a:custGeom>
          <a:solidFill>
            <a:srgbClr val="D8D8D8"/>
          </a:solidFill>
          <a:ln w="25400">
            <a:solidFill>
              <a:srgbClr val="D8D8D8"/>
            </a:solidFill>
            <a:prstDash val="solid"/>
          </a:ln>
        </p:spPr>
      </p:sp>
    </p:spTree>
    <p:extLst>
      <p:ext uri="{BB962C8B-B14F-4D97-AF65-F5344CB8AC3E}">
        <p14:creationId xmlns:p14="http://schemas.microsoft.com/office/powerpoint/2010/main" val="3710180282"/>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Freeform 4"/>
          <p:cNvSpPr/>
          <p:nvPr/>
        </p:nvSpPr>
        <p:spPr>
          <a:xfrm>
            <a:off x="420528" y="260255"/>
            <a:ext cx="0" cy="277849"/>
          </a:xfrm>
          <a:custGeom>
            <a:avLst/>
            <a:gdLst/>
            <a:ahLst/>
            <a:cxnLst/>
            <a:rect l="l" t="t" r="r" b="b"/>
            <a:pathLst>
              <a:path h="277849">
                <a:moveTo>
                  <a:pt x="0" y="0"/>
                </a:moveTo>
                <a:lnTo>
                  <a:pt x="0" y="277849"/>
                </a:lnTo>
              </a:path>
            </a:pathLst>
          </a:custGeom>
          <a:solidFill>
            <a:srgbClr val="F2F2F2"/>
          </a:solidFill>
          <a:ln w="31750">
            <a:solidFill>
              <a:srgbClr val="F2F2F2"/>
            </a:solidFill>
            <a:prstDash val="solid"/>
          </a:ln>
        </p:spPr>
      </p:sp>
      <p:pic>
        <p:nvPicPr>
          <p:cNvPr id="20" name="图片 19">
            <a:extLst>
              <a:ext uri="{FF2B5EF4-FFF2-40B4-BE49-F238E27FC236}">
                <a16:creationId xmlns:a16="http://schemas.microsoft.com/office/drawing/2014/main" id="{E2E19FAE-2B1A-4DD0-BE90-4B60E43097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101600"/>
            <a:ext cx="13246100" cy="1275876"/>
          </a:xfrm>
          <a:prstGeom prst="rect">
            <a:avLst/>
          </a:prstGeom>
          <a:effectLst>
            <a:softEdge rad="127000"/>
          </a:effectLst>
        </p:spPr>
      </p:pic>
      <p:sp>
        <p:nvSpPr>
          <p:cNvPr id="21" name="矩形 20">
            <a:extLst>
              <a:ext uri="{FF2B5EF4-FFF2-40B4-BE49-F238E27FC236}">
                <a16:creationId xmlns:a16="http://schemas.microsoft.com/office/drawing/2014/main" id="{A65A6E45-9B30-48C3-8DF1-0A1B4D681A3A}"/>
              </a:ext>
            </a:extLst>
          </p:cNvPr>
          <p:cNvSpPr/>
          <p:nvPr/>
        </p:nvSpPr>
        <p:spPr>
          <a:xfrm>
            <a:off x="849463" y="1407367"/>
            <a:ext cx="6681637" cy="461665"/>
          </a:xfrm>
          <a:prstGeom prst="rect">
            <a:avLst/>
          </a:prstGeom>
        </p:spPr>
        <p:txBody>
          <a:bodyPr wrap="none">
            <a:spAutoFit/>
          </a:bodyPr>
          <a:lstStyle/>
          <a:p>
            <a:r>
              <a:rPr lang="zh-CN" altLang="zh-CN" sz="2400" b="1" kern="100" dirty="0">
                <a:solidFill>
                  <a:srgbClr val="000000"/>
                </a:solidFill>
                <a:ea typeface="方正楷体简体" panose="02010601030101010101" pitchFamily="2" charset="-122"/>
                <a:cs typeface="Times New Roman" panose="02020603050405020304" pitchFamily="18" charset="0"/>
              </a:rPr>
              <a:t>（一）</a:t>
            </a:r>
            <a:r>
              <a:rPr lang="zh-CN" altLang="en-US" sz="2400" b="1" kern="100" dirty="0">
                <a:solidFill>
                  <a:srgbClr val="000000"/>
                </a:solidFill>
                <a:ea typeface="方正楷体简体" panose="02010601030101010101" pitchFamily="2" charset="-122"/>
                <a:cs typeface="Times New Roman" panose="02020603050405020304" pitchFamily="18" charset="0"/>
              </a:rPr>
              <a:t>社会福利和社会救助政策落实审计情况。</a:t>
            </a:r>
            <a:endParaRPr lang="zh-CN" altLang="en-US" sz="2400" dirty="0"/>
          </a:p>
        </p:txBody>
      </p:sp>
      <p:sp>
        <p:nvSpPr>
          <p:cNvPr id="23" name="矩形 22">
            <a:extLst>
              <a:ext uri="{FF2B5EF4-FFF2-40B4-BE49-F238E27FC236}">
                <a16:creationId xmlns:a16="http://schemas.microsoft.com/office/drawing/2014/main" id="{F57C05B4-7CA6-4663-8E3A-E821A1939C8A}"/>
              </a:ext>
            </a:extLst>
          </p:cNvPr>
          <p:cNvSpPr/>
          <p:nvPr/>
        </p:nvSpPr>
        <p:spPr>
          <a:xfrm>
            <a:off x="596900" y="1980611"/>
            <a:ext cx="10668000" cy="3632789"/>
          </a:xfrm>
          <a:prstGeom prst="rect">
            <a:avLst/>
          </a:prstGeom>
        </p:spPr>
        <p:txBody>
          <a:bodyPr wrap="square">
            <a:spAutoFit/>
          </a:bodyPr>
          <a:lstStyle/>
          <a:p>
            <a:pPr indent="408305" algn="just">
              <a:lnSpc>
                <a:spcPts val="4000"/>
              </a:lnSpc>
              <a:spcAft>
                <a:spcPts val="0"/>
              </a:spcAft>
            </a:pPr>
            <a:r>
              <a:rPr lang="zh-CN" altLang="en-US" sz="2400" b="1" kern="100" dirty="0">
                <a:latin typeface="Times New Roman" panose="02020603050405020304" pitchFamily="18" charset="0"/>
                <a:ea typeface="方正仿宋简体" panose="02010601030101010101" pitchFamily="2" charset="-122"/>
              </a:rPr>
              <a:t>审计了</a:t>
            </a:r>
            <a:r>
              <a:rPr lang="en-US" altLang="zh-CN" sz="2400" b="1" kern="100" dirty="0">
                <a:latin typeface="Times New Roman" panose="02020603050405020304" pitchFamily="18" charset="0"/>
                <a:ea typeface="方正仿宋简体" panose="02010601030101010101" pitchFamily="2" charset="-122"/>
              </a:rPr>
              <a:t>11</a:t>
            </a:r>
            <a:r>
              <a:rPr lang="zh-CN" altLang="en-US" sz="2400" b="1" kern="100" dirty="0">
                <a:latin typeface="Times New Roman" panose="02020603050405020304" pitchFamily="18" charset="0"/>
                <a:ea typeface="方正仿宋简体" panose="02010601030101010101" pitchFamily="2" charset="-122"/>
              </a:rPr>
              <a:t>个县市区及</a:t>
            </a:r>
            <a:r>
              <a:rPr lang="en-US" altLang="zh-CN" sz="2400" b="1" kern="100" dirty="0">
                <a:latin typeface="Times New Roman" panose="02020603050405020304" pitchFamily="18" charset="0"/>
                <a:ea typeface="方正仿宋简体" panose="02010601030101010101" pitchFamily="2" charset="-122"/>
              </a:rPr>
              <a:t>3</a:t>
            </a:r>
            <a:r>
              <a:rPr lang="zh-CN" altLang="en-US" sz="2400" b="1" kern="100" dirty="0">
                <a:latin typeface="Times New Roman" panose="02020603050405020304" pitchFamily="18" charset="0"/>
                <a:ea typeface="方正仿宋简体" panose="02010601030101010101" pitchFamily="2" charset="-122"/>
              </a:rPr>
              <a:t>个功能区社会福利和社会救助政策落实情况。全市保障特困人员、低保人员、孤困儿童</a:t>
            </a:r>
            <a:r>
              <a:rPr lang="en-US" altLang="zh-CN" sz="2400" b="1" kern="100" dirty="0">
                <a:latin typeface="Times New Roman" panose="02020603050405020304" pitchFamily="18" charset="0"/>
                <a:ea typeface="方正仿宋简体" panose="02010601030101010101" pitchFamily="2" charset="-122"/>
              </a:rPr>
              <a:t>189340</a:t>
            </a:r>
            <a:r>
              <a:rPr lang="zh-CN" altLang="en-US" sz="2400" b="1" kern="100" dirty="0">
                <a:latin typeface="Times New Roman" panose="02020603050405020304" pitchFamily="18" charset="0"/>
                <a:ea typeface="方正仿宋简体" panose="02010601030101010101" pitchFamily="2" charset="-122"/>
              </a:rPr>
              <a:t>名，向</a:t>
            </a:r>
            <a:r>
              <a:rPr lang="en-US" altLang="zh-CN" sz="2400" b="1" kern="100" dirty="0">
                <a:latin typeface="Times New Roman" panose="02020603050405020304" pitchFamily="18" charset="0"/>
                <a:ea typeface="方正仿宋简体" panose="02010601030101010101" pitchFamily="2" charset="-122"/>
              </a:rPr>
              <a:t>380866</a:t>
            </a:r>
            <a:r>
              <a:rPr lang="zh-CN" altLang="en-US" sz="2400" b="1" kern="100" dirty="0">
                <a:latin typeface="Times New Roman" panose="02020603050405020304" pitchFamily="18" charset="0"/>
                <a:ea typeface="方正仿宋简体" panose="02010601030101010101" pitchFamily="2" charset="-122"/>
              </a:rPr>
              <a:t>名困难群众发放了各类生活补贴。结果表明，</a:t>
            </a:r>
            <a:r>
              <a:rPr lang="en-US" altLang="zh-CN" sz="2400" b="1" kern="100" dirty="0">
                <a:latin typeface="Times New Roman" panose="02020603050405020304" pitchFamily="18" charset="0"/>
                <a:ea typeface="方正仿宋简体" panose="02010601030101010101" pitchFamily="2" charset="-122"/>
              </a:rPr>
              <a:t>11</a:t>
            </a:r>
            <a:r>
              <a:rPr lang="zh-CN" altLang="en-US" sz="2400" b="1" kern="100" dirty="0">
                <a:latin typeface="Times New Roman" panose="02020603050405020304" pitchFamily="18" charset="0"/>
                <a:ea typeface="方正仿宋简体" panose="02010601030101010101" pitchFamily="2" charset="-122"/>
              </a:rPr>
              <a:t>个县市区和</a:t>
            </a:r>
            <a:r>
              <a:rPr lang="en-US" altLang="zh-CN" sz="2400" b="1" kern="100" dirty="0">
                <a:latin typeface="Times New Roman" panose="02020603050405020304" pitchFamily="18" charset="0"/>
                <a:ea typeface="方正仿宋简体" panose="02010601030101010101" pitchFamily="2" charset="-122"/>
              </a:rPr>
              <a:t>3</a:t>
            </a:r>
            <a:r>
              <a:rPr lang="zh-CN" altLang="en-US" sz="2400" b="1" kern="100" dirty="0">
                <a:latin typeface="Times New Roman" panose="02020603050405020304" pitchFamily="18" charset="0"/>
                <a:ea typeface="方正仿宋简体" panose="02010601030101010101" pitchFamily="2" charset="-122"/>
              </a:rPr>
              <a:t>个功能区政府能够积极做好特困人员供养、养老服务业转型升级、居家和社区养老服务改革等方面政策落实。但审计也发现，部分县市区社会福利和社会救助政策落实不到位，个别困难群众未享受到相关补贴救助。部分养老机构未能发挥应有作用，个别慈善救助工作弄虚作假。公墓未完全实现公益目的。</a:t>
            </a:r>
            <a:endParaRPr lang="zh-CN" altLang="zh-CN" sz="2000" kern="100" dirty="0">
              <a:latin typeface="Times New Roman" panose="02020603050405020304" pitchFamily="18" charset="0"/>
              <a:ea typeface="仿宋_GB2312" panose="02010609030101010101" pitchFamily="49" charset="-122"/>
            </a:endParaRPr>
          </a:p>
        </p:txBody>
      </p:sp>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p:cNvSpPr/>
          <p:nvPr/>
        </p:nvSpPr>
        <p:spPr>
          <a:xfrm>
            <a:off x="420528" y="260255"/>
            <a:ext cx="0" cy="277849"/>
          </a:xfrm>
          <a:custGeom>
            <a:avLst/>
            <a:gdLst/>
            <a:ahLst/>
            <a:cxnLst/>
            <a:rect l="l" t="t" r="r" b="b"/>
            <a:pathLst>
              <a:path h="277849">
                <a:moveTo>
                  <a:pt x="0" y="0"/>
                </a:moveTo>
                <a:lnTo>
                  <a:pt x="0" y="277849"/>
                </a:lnTo>
              </a:path>
            </a:pathLst>
          </a:custGeom>
          <a:solidFill>
            <a:srgbClr val="F2F2F2"/>
          </a:solidFill>
          <a:ln w="31750">
            <a:solidFill>
              <a:srgbClr val="F2F2F2"/>
            </a:solidFill>
            <a:prstDash val="solid"/>
          </a:ln>
        </p:spPr>
      </p:sp>
      <p:pic>
        <p:nvPicPr>
          <p:cNvPr id="20" name="图片 19">
            <a:extLst>
              <a:ext uri="{FF2B5EF4-FFF2-40B4-BE49-F238E27FC236}">
                <a16:creationId xmlns:a16="http://schemas.microsoft.com/office/drawing/2014/main" id="{E2E19FAE-2B1A-4DD0-BE90-4B60E43097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101600"/>
            <a:ext cx="13246100" cy="1275876"/>
          </a:xfrm>
          <a:prstGeom prst="rect">
            <a:avLst/>
          </a:prstGeom>
          <a:effectLst>
            <a:softEdge rad="127000"/>
          </a:effectLst>
        </p:spPr>
      </p:pic>
      <p:grpSp>
        <p:nvGrpSpPr>
          <p:cNvPr id="4" name="组合 3">
            <a:extLst>
              <a:ext uri="{FF2B5EF4-FFF2-40B4-BE49-F238E27FC236}">
                <a16:creationId xmlns:a16="http://schemas.microsoft.com/office/drawing/2014/main" id="{B3340254-2EE9-41BD-979C-E73C63CA4564}"/>
              </a:ext>
            </a:extLst>
          </p:cNvPr>
          <p:cNvGrpSpPr/>
          <p:nvPr/>
        </p:nvGrpSpPr>
        <p:grpSpPr>
          <a:xfrm>
            <a:off x="458361" y="1498600"/>
            <a:ext cx="10667998" cy="4061763"/>
            <a:chOff x="215900" y="1153956"/>
            <a:chExt cx="11285220" cy="4061763"/>
          </a:xfrm>
        </p:grpSpPr>
        <p:sp>
          <p:nvSpPr>
            <p:cNvPr id="21" name="矩形 20">
              <a:extLst>
                <a:ext uri="{FF2B5EF4-FFF2-40B4-BE49-F238E27FC236}">
                  <a16:creationId xmlns:a16="http://schemas.microsoft.com/office/drawing/2014/main" id="{A65A6E45-9B30-48C3-8DF1-0A1B4D681A3A}"/>
                </a:ext>
              </a:extLst>
            </p:cNvPr>
            <p:cNvSpPr/>
            <p:nvPr/>
          </p:nvSpPr>
          <p:spPr>
            <a:xfrm>
              <a:off x="368300" y="1153956"/>
              <a:ext cx="5577655" cy="461665"/>
            </a:xfrm>
            <a:prstGeom prst="rect">
              <a:avLst/>
            </a:prstGeom>
          </p:spPr>
          <p:txBody>
            <a:bodyPr wrap="none">
              <a:spAutoFit/>
            </a:bodyPr>
            <a:lstStyle/>
            <a:p>
              <a:r>
                <a:rPr lang="en-US" altLang="zh-CN" sz="2400" b="1" kern="100" dirty="0">
                  <a:solidFill>
                    <a:srgbClr val="000000"/>
                  </a:solidFill>
                  <a:ea typeface="方正楷体简体" panose="02010601030101010101" pitchFamily="2" charset="-122"/>
                  <a:cs typeface="Times New Roman" panose="02020603050405020304" pitchFamily="18" charset="0"/>
                </a:rPr>
                <a:t>  </a:t>
              </a:r>
              <a:r>
                <a:rPr lang="zh-CN" altLang="en-US" sz="2400" b="1" kern="100" dirty="0">
                  <a:solidFill>
                    <a:srgbClr val="000000"/>
                  </a:solidFill>
                  <a:ea typeface="方正楷体简体" panose="02010601030101010101" pitchFamily="2" charset="-122"/>
                  <a:cs typeface="Times New Roman" panose="02020603050405020304" pitchFamily="18" charset="0"/>
                </a:rPr>
                <a:t>（二）医疗保险基金使用审计情况。</a:t>
              </a:r>
              <a:endParaRPr lang="zh-CN" altLang="en-US" sz="2400" dirty="0"/>
            </a:p>
          </p:txBody>
        </p:sp>
        <p:sp>
          <p:nvSpPr>
            <p:cNvPr id="23" name="矩形 22">
              <a:extLst>
                <a:ext uri="{FF2B5EF4-FFF2-40B4-BE49-F238E27FC236}">
                  <a16:creationId xmlns:a16="http://schemas.microsoft.com/office/drawing/2014/main" id="{F57C05B4-7CA6-4663-8E3A-E821A1939C8A}"/>
                </a:ext>
              </a:extLst>
            </p:cNvPr>
            <p:cNvSpPr/>
            <p:nvPr/>
          </p:nvSpPr>
          <p:spPr>
            <a:xfrm>
              <a:off x="215900" y="1727200"/>
              <a:ext cx="11285220" cy="3488519"/>
            </a:xfrm>
            <a:prstGeom prst="rect">
              <a:avLst/>
            </a:prstGeom>
          </p:spPr>
          <p:txBody>
            <a:bodyPr wrap="square">
              <a:spAutoFit/>
            </a:bodyPr>
            <a:lstStyle/>
            <a:p>
              <a:pPr indent="457200" algn="just" latinLnBrk="1">
                <a:lnSpc>
                  <a:spcPts val="4500"/>
                </a:lnSpc>
              </a:pPr>
              <a:r>
                <a:rPr lang="zh-CN" altLang="en-US" sz="2400" b="1" kern="100" dirty="0">
                  <a:solidFill>
                    <a:srgbClr val="000000"/>
                  </a:solidFill>
                  <a:latin typeface="Times New Roman" panose="02020603050405020304" pitchFamily="18" charset="0"/>
                  <a:ea typeface="方正仿宋简体" panose="02010601030101010101" pitchFamily="2" charset="-122"/>
                </a:rPr>
                <a:t>审计了曲阜、嘉祥、微山医疗保险基金使用情况。</a:t>
              </a:r>
              <a:r>
                <a:rPr lang="en-US" altLang="zh-CN" sz="2400" b="1" kern="100" dirty="0">
                  <a:solidFill>
                    <a:srgbClr val="000000"/>
                  </a:solidFill>
                  <a:latin typeface="Times New Roman" panose="02020603050405020304" pitchFamily="18" charset="0"/>
                  <a:ea typeface="方正仿宋简体" panose="02010601030101010101" pitchFamily="2" charset="-122"/>
                </a:rPr>
                <a:t>2019</a:t>
              </a:r>
              <a:r>
                <a:rPr lang="zh-CN" altLang="en-US" sz="2400" b="1" kern="100" dirty="0">
                  <a:solidFill>
                    <a:srgbClr val="000000"/>
                  </a:solidFill>
                  <a:latin typeface="Times New Roman" panose="02020603050405020304" pitchFamily="18" charset="0"/>
                  <a:ea typeface="方正仿宋简体" panose="02010601030101010101" pitchFamily="2" charset="-122"/>
                </a:rPr>
                <a:t>年度，</a:t>
              </a:r>
              <a:r>
                <a:rPr lang="en-US" altLang="zh-CN" sz="2400" b="1" kern="100" dirty="0">
                  <a:solidFill>
                    <a:srgbClr val="000000"/>
                  </a:solidFill>
                  <a:latin typeface="Times New Roman" panose="02020603050405020304" pitchFamily="18" charset="0"/>
                  <a:ea typeface="方正仿宋简体" panose="02010601030101010101" pitchFamily="2" charset="-122"/>
                </a:rPr>
                <a:t>3</a:t>
              </a:r>
              <a:r>
                <a:rPr lang="zh-CN" altLang="en-US" sz="2400" b="1" kern="100" dirty="0">
                  <a:solidFill>
                    <a:srgbClr val="000000"/>
                  </a:solidFill>
                  <a:latin typeface="Times New Roman" panose="02020603050405020304" pitchFamily="18" charset="0"/>
                  <a:ea typeface="方正仿宋简体" panose="02010601030101010101" pitchFamily="2" charset="-122"/>
                </a:rPr>
                <a:t>个市县城镇职工基本医疗保险基金当年收入</a:t>
              </a:r>
              <a:r>
                <a:rPr lang="en-US" altLang="zh-CN" sz="2400" b="1" kern="100" dirty="0">
                  <a:solidFill>
                    <a:srgbClr val="000000"/>
                  </a:solidFill>
                  <a:latin typeface="Times New Roman" panose="02020603050405020304" pitchFamily="18" charset="0"/>
                  <a:ea typeface="方正仿宋简体" panose="02010601030101010101" pitchFamily="2" charset="-122"/>
                </a:rPr>
                <a:t>72140.49</a:t>
              </a:r>
              <a:r>
                <a:rPr lang="zh-CN" altLang="en-US" sz="2400" b="1" kern="100" dirty="0">
                  <a:solidFill>
                    <a:srgbClr val="000000"/>
                  </a:solidFill>
                  <a:latin typeface="Times New Roman" panose="02020603050405020304" pitchFamily="18" charset="0"/>
                  <a:ea typeface="方正仿宋简体" panose="02010601030101010101" pitchFamily="2" charset="-122"/>
                </a:rPr>
                <a:t>万元，当年支出</a:t>
              </a:r>
              <a:r>
                <a:rPr lang="en-US" altLang="zh-CN" sz="2400" b="1" kern="100" dirty="0">
                  <a:solidFill>
                    <a:srgbClr val="000000"/>
                  </a:solidFill>
                  <a:latin typeface="Times New Roman" panose="02020603050405020304" pitchFamily="18" charset="0"/>
                  <a:ea typeface="方正仿宋简体" panose="02010601030101010101" pitchFamily="2" charset="-122"/>
                </a:rPr>
                <a:t>63670.12</a:t>
              </a:r>
              <a:r>
                <a:rPr lang="zh-CN" altLang="en-US" sz="2400" b="1" kern="100" dirty="0">
                  <a:solidFill>
                    <a:srgbClr val="000000"/>
                  </a:solidFill>
                  <a:latin typeface="Times New Roman" panose="02020603050405020304" pitchFamily="18" charset="0"/>
                  <a:ea typeface="方正仿宋简体" panose="02010601030101010101" pitchFamily="2" charset="-122"/>
                </a:rPr>
                <a:t>万元；城乡居民基本医疗保险基金当年收入</a:t>
              </a:r>
              <a:r>
                <a:rPr lang="en-US" altLang="zh-CN" sz="2400" b="1" kern="100" dirty="0">
                  <a:solidFill>
                    <a:srgbClr val="000000"/>
                  </a:solidFill>
                  <a:latin typeface="Times New Roman" panose="02020603050405020304" pitchFamily="18" charset="0"/>
                  <a:ea typeface="方正仿宋简体" panose="02010601030101010101" pitchFamily="2" charset="-122"/>
                </a:rPr>
                <a:t>215026.55</a:t>
              </a:r>
              <a:r>
                <a:rPr lang="zh-CN" altLang="en-US" sz="2400" b="1" kern="100" dirty="0">
                  <a:solidFill>
                    <a:srgbClr val="000000"/>
                  </a:solidFill>
                  <a:latin typeface="Times New Roman" panose="02020603050405020304" pitchFamily="18" charset="0"/>
                  <a:ea typeface="方正仿宋简体" panose="02010601030101010101" pitchFamily="2" charset="-122"/>
                </a:rPr>
                <a:t>万元，当年支出</a:t>
              </a:r>
              <a:r>
                <a:rPr lang="en-US" altLang="zh-CN" sz="2400" b="1" kern="100" dirty="0">
                  <a:solidFill>
                    <a:srgbClr val="000000"/>
                  </a:solidFill>
                  <a:latin typeface="Times New Roman" panose="02020603050405020304" pitchFamily="18" charset="0"/>
                  <a:ea typeface="方正仿宋简体" panose="02010601030101010101" pitchFamily="2" charset="-122"/>
                </a:rPr>
                <a:t>195945.26</a:t>
              </a:r>
              <a:r>
                <a:rPr lang="zh-CN" altLang="en-US" sz="2400" b="1" kern="100" dirty="0">
                  <a:solidFill>
                    <a:srgbClr val="000000"/>
                  </a:solidFill>
                  <a:latin typeface="Times New Roman" panose="02020603050405020304" pitchFamily="18" charset="0"/>
                  <a:ea typeface="方正仿宋简体" panose="02010601030101010101" pitchFamily="2" charset="-122"/>
                </a:rPr>
                <a:t>万元。结果表明，有关部门注重加强医保基金管理，保障水平不断提升。但审计也发现，违规收费问题仍然存在；医保部门监管不严，仍存在部分医院串换编码违规报销、扩大范围报销限定用药、挂床住院、个人骗保等问题；有的困难群众未能享受医疗保险优惠政策。</a:t>
              </a:r>
              <a:endParaRPr lang="zh-CN" altLang="zh-CN" sz="2400" kern="100" dirty="0">
                <a:latin typeface="Times New Roman" panose="02020603050405020304" pitchFamily="18" charset="0"/>
                <a:ea typeface="仿宋_GB2312" panose="02010609030101010101" pitchFamily="49" charset="-122"/>
              </a:endParaRPr>
            </a:p>
          </p:txBody>
        </p:sp>
      </p:grpSp>
    </p:spTree>
    <p:extLst>
      <p:ext uri="{BB962C8B-B14F-4D97-AF65-F5344CB8AC3E}">
        <p14:creationId xmlns:p14="http://schemas.microsoft.com/office/powerpoint/2010/main" val="258595287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750"/>
                                        <p:tgtEl>
                                          <p:spTgt spid="4"/>
                                        </p:tgtEl>
                                      </p:cBhvr>
                                    </p:animEffect>
                                    <p:set>
                                      <p:cBhvr>
                                        <p:cTn id="7" dur="1" fill="hold">
                                          <p:stCondLst>
                                            <p:cond delay="74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p:cNvSpPr/>
          <p:nvPr/>
        </p:nvSpPr>
        <p:spPr>
          <a:xfrm>
            <a:off x="420528" y="260255"/>
            <a:ext cx="0" cy="277849"/>
          </a:xfrm>
          <a:custGeom>
            <a:avLst/>
            <a:gdLst/>
            <a:ahLst/>
            <a:cxnLst/>
            <a:rect l="l" t="t" r="r" b="b"/>
            <a:pathLst>
              <a:path h="277849">
                <a:moveTo>
                  <a:pt x="0" y="0"/>
                </a:moveTo>
                <a:lnTo>
                  <a:pt x="0" y="277849"/>
                </a:lnTo>
              </a:path>
            </a:pathLst>
          </a:custGeom>
          <a:solidFill>
            <a:srgbClr val="F2F2F2"/>
          </a:solidFill>
          <a:ln w="31750">
            <a:solidFill>
              <a:srgbClr val="F2F2F2"/>
            </a:solidFill>
            <a:prstDash val="solid"/>
          </a:ln>
        </p:spPr>
      </p:sp>
      <p:pic>
        <p:nvPicPr>
          <p:cNvPr id="20" name="图片 19">
            <a:extLst>
              <a:ext uri="{FF2B5EF4-FFF2-40B4-BE49-F238E27FC236}">
                <a16:creationId xmlns:a16="http://schemas.microsoft.com/office/drawing/2014/main" id="{E2E19FAE-2B1A-4DD0-BE90-4B60E43097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101600"/>
            <a:ext cx="13246100" cy="1275876"/>
          </a:xfrm>
          <a:prstGeom prst="rect">
            <a:avLst/>
          </a:prstGeom>
          <a:effectLst>
            <a:softEdge rad="127000"/>
          </a:effectLst>
        </p:spPr>
      </p:pic>
      <p:grpSp>
        <p:nvGrpSpPr>
          <p:cNvPr id="15" name="组合 14">
            <a:extLst>
              <a:ext uri="{FF2B5EF4-FFF2-40B4-BE49-F238E27FC236}">
                <a16:creationId xmlns:a16="http://schemas.microsoft.com/office/drawing/2014/main" id="{AE41B37F-261E-4A1D-B3B0-1B2858B0A5DA}"/>
              </a:ext>
            </a:extLst>
          </p:cNvPr>
          <p:cNvGrpSpPr/>
          <p:nvPr/>
        </p:nvGrpSpPr>
        <p:grpSpPr>
          <a:xfrm>
            <a:off x="596900" y="1651000"/>
            <a:ext cx="10274300" cy="3482092"/>
            <a:chOff x="0" y="1309844"/>
            <a:chExt cx="11201400" cy="3482092"/>
          </a:xfrm>
        </p:grpSpPr>
        <p:sp>
          <p:nvSpPr>
            <p:cNvPr id="16" name="矩形 15">
              <a:extLst>
                <a:ext uri="{FF2B5EF4-FFF2-40B4-BE49-F238E27FC236}">
                  <a16:creationId xmlns:a16="http://schemas.microsoft.com/office/drawing/2014/main" id="{A390ABA0-41E5-4CF0-B78A-6A96D7956C48}"/>
                </a:ext>
              </a:extLst>
            </p:cNvPr>
            <p:cNvSpPr/>
            <p:nvPr/>
          </p:nvSpPr>
          <p:spPr>
            <a:xfrm>
              <a:off x="292100" y="1309844"/>
              <a:ext cx="4956806" cy="461665"/>
            </a:xfrm>
            <a:prstGeom prst="rect">
              <a:avLst/>
            </a:prstGeom>
          </p:spPr>
          <p:txBody>
            <a:bodyPr wrap="none">
              <a:spAutoFit/>
            </a:bodyPr>
            <a:lstStyle/>
            <a:p>
              <a:r>
                <a:rPr lang="zh-CN" altLang="en-US" sz="2400" b="1" kern="100" dirty="0">
                  <a:solidFill>
                    <a:srgbClr val="000000"/>
                  </a:solidFill>
                  <a:ea typeface="方正楷体简体" panose="02010601030101010101" pitchFamily="2" charset="-122"/>
                  <a:cs typeface="Times New Roman" panose="02020603050405020304" pitchFamily="18" charset="0"/>
                </a:rPr>
                <a:t>（三）保障性安居工程审计情况。</a:t>
              </a:r>
              <a:endParaRPr lang="zh-CN" altLang="en-US" sz="2400" dirty="0"/>
            </a:p>
          </p:txBody>
        </p:sp>
        <p:sp>
          <p:nvSpPr>
            <p:cNvPr id="17" name="TextBox 9">
              <a:extLst>
                <a:ext uri="{FF2B5EF4-FFF2-40B4-BE49-F238E27FC236}">
                  <a16:creationId xmlns:a16="http://schemas.microsoft.com/office/drawing/2014/main" id="{99FE161C-5AB5-4ADE-AF5A-892D0560F125}"/>
                </a:ext>
              </a:extLst>
            </p:cNvPr>
            <p:cNvSpPr txBox="1"/>
            <p:nvPr/>
          </p:nvSpPr>
          <p:spPr>
            <a:xfrm>
              <a:off x="0" y="1843244"/>
              <a:ext cx="11201400" cy="2948692"/>
            </a:xfrm>
            <a:prstGeom prst="rect">
              <a:avLst/>
            </a:prstGeom>
          </p:spPr>
          <p:txBody>
            <a:bodyPr wrap="square" lIns="127000" tIns="63500" rIns="127000" bIns="63500" rtlCol="0" anchor="t">
              <a:spAutoFit/>
            </a:bodyPr>
            <a:lstStyle/>
            <a:p>
              <a:pPr indent="457200" algn="just" latinLnBrk="1">
                <a:lnSpc>
                  <a:spcPts val="4500"/>
                </a:lnSpc>
              </a:pPr>
              <a:r>
                <a:rPr lang="zh-CN" altLang="en-US" sz="2400" b="1" dirty="0">
                  <a:latin typeface="Times New Roman" panose="02020603050405020304" pitchFamily="18" charset="0"/>
                  <a:ea typeface="方正仿宋简体" panose="02010601030101010101" pitchFamily="2" charset="-122"/>
                  <a:cs typeface="Times New Roman" panose="02020603050405020304" pitchFamily="18" charset="0"/>
                </a:rPr>
                <a:t>审计了曲阜、嘉祥、微山保障性安居工程政策落实情况。</a:t>
              </a:r>
              <a:r>
                <a:rPr lang="en-US" altLang="zh-CN" sz="2400" b="1" dirty="0">
                  <a:latin typeface="Times New Roman" panose="02020603050405020304" pitchFamily="18" charset="0"/>
                  <a:ea typeface="方正仿宋简体" panose="02010601030101010101" pitchFamily="2" charset="-122"/>
                  <a:cs typeface="Times New Roman" panose="02020603050405020304" pitchFamily="18" charset="0"/>
                </a:rPr>
                <a:t>2019</a:t>
              </a:r>
              <a:r>
                <a:rPr lang="zh-CN" altLang="en-US" sz="2400" b="1" dirty="0">
                  <a:latin typeface="Times New Roman" panose="02020603050405020304" pitchFamily="18" charset="0"/>
                  <a:ea typeface="方正仿宋简体" panose="02010601030101010101" pitchFamily="2" charset="-122"/>
                  <a:cs typeface="Times New Roman" panose="02020603050405020304" pitchFamily="18" charset="0"/>
                </a:rPr>
                <a:t>年度，</a:t>
              </a:r>
              <a:r>
                <a:rPr lang="en-US" altLang="zh-CN" sz="2400" b="1" dirty="0">
                  <a:latin typeface="Times New Roman" panose="02020603050405020304" pitchFamily="18" charset="0"/>
                  <a:ea typeface="方正仿宋简体" panose="02010601030101010101" pitchFamily="2" charset="-122"/>
                  <a:cs typeface="Times New Roman" panose="02020603050405020304" pitchFamily="18" charset="0"/>
                </a:rPr>
                <a:t>3</a:t>
              </a:r>
              <a:r>
                <a:rPr lang="zh-CN" altLang="en-US" sz="2400" b="1" dirty="0">
                  <a:latin typeface="Times New Roman" panose="02020603050405020304" pitchFamily="18" charset="0"/>
                  <a:ea typeface="方正仿宋简体" panose="02010601030101010101" pitchFamily="2" charset="-122"/>
                  <a:cs typeface="Times New Roman" panose="02020603050405020304" pitchFamily="18" charset="0"/>
                </a:rPr>
                <a:t>个市县共筹集保障性安居工程资金</a:t>
              </a:r>
              <a:r>
                <a:rPr lang="en-US" altLang="zh-CN" sz="2400" b="1" dirty="0">
                  <a:latin typeface="Times New Roman" panose="02020603050405020304" pitchFamily="18" charset="0"/>
                  <a:ea typeface="方正仿宋简体" panose="02010601030101010101" pitchFamily="2" charset="-122"/>
                  <a:cs typeface="Times New Roman" panose="02020603050405020304" pitchFamily="18" charset="0"/>
                </a:rPr>
                <a:t>67138.91</a:t>
              </a:r>
              <a:r>
                <a:rPr lang="zh-CN" altLang="en-US" sz="2400" b="1" dirty="0">
                  <a:latin typeface="Times New Roman" panose="02020603050405020304" pitchFamily="18" charset="0"/>
                  <a:ea typeface="方正仿宋简体" panose="02010601030101010101" pitchFamily="2" charset="-122"/>
                  <a:cs typeface="Times New Roman" panose="02020603050405020304" pitchFamily="18" charset="0"/>
                </a:rPr>
                <a:t>万元，保障性安居工程建设分配总体情况较好。但审计也发现，还存在保障性安居工程资金</a:t>
              </a:r>
              <a:r>
                <a:rPr lang="en-US" altLang="zh-CN" sz="2400" b="1" dirty="0">
                  <a:latin typeface="Times New Roman" panose="02020603050405020304" pitchFamily="18" charset="0"/>
                  <a:ea typeface="方正仿宋简体" panose="02010601030101010101" pitchFamily="2" charset="-122"/>
                  <a:cs typeface="Times New Roman" panose="02020603050405020304" pitchFamily="18" charset="0"/>
                </a:rPr>
                <a:t>718</a:t>
              </a:r>
              <a:r>
                <a:rPr lang="zh-CN" altLang="en-US" sz="2400" b="1" dirty="0">
                  <a:latin typeface="Times New Roman" panose="02020603050405020304" pitchFamily="18" charset="0"/>
                  <a:ea typeface="方正仿宋简体" panose="02010601030101010101" pitchFamily="2" charset="-122"/>
                  <a:cs typeface="Times New Roman" panose="02020603050405020304" pitchFamily="18" charset="0"/>
                </a:rPr>
                <a:t>万元滞留未使用、个别县个别棚改项目未按照合同约定期限完成造成多支付临时安置费</a:t>
              </a:r>
              <a:r>
                <a:rPr lang="en-US" altLang="zh-CN" sz="2400" b="1" dirty="0">
                  <a:latin typeface="Times New Roman" panose="02020603050405020304" pitchFamily="18" charset="0"/>
                  <a:ea typeface="方正仿宋简体" panose="02010601030101010101" pitchFamily="2" charset="-122"/>
                  <a:cs typeface="Times New Roman" panose="02020603050405020304" pitchFamily="18" charset="0"/>
                </a:rPr>
                <a:t>445.06</a:t>
              </a:r>
              <a:r>
                <a:rPr lang="zh-CN" altLang="en-US" sz="2400" b="1" dirty="0">
                  <a:latin typeface="Times New Roman" panose="02020603050405020304" pitchFamily="18" charset="0"/>
                  <a:ea typeface="方正仿宋简体" panose="02010601030101010101" pitchFamily="2" charset="-122"/>
                  <a:cs typeface="Times New Roman" panose="02020603050405020304" pitchFamily="18" charset="0"/>
                </a:rPr>
                <a:t>万元、个别县未完成</a:t>
              </a:r>
              <a:r>
                <a:rPr lang="en-US" altLang="zh-CN" sz="2400" b="1" dirty="0">
                  <a:latin typeface="Times New Roman" panose="02020603050405020304" pitchFamily="18" charset="0"/>
                  <a:ea typeface="方正仿宋简体" panose="02010601030101010101" pitchFamily="2" charset="-122"/>
                  <a:cs typeface="Times New Roman" panose="02020603050405020304" pitchFamily="18" charset="0"/>
                </a:rPr>
                <a:t>2019</a:t>
              </a:r>
              <a:r>
                <a:rPr lang="zh-CN" altLang="en-US" sz="2400" b="1" dirty="0">
                  <a:latin typeface="Times New Roman" panose="02020603050405020304" pitchFamily="18" charset="0"/>
                  <a:ea typeface="方正仿宋简体" panose="02010601030101010101" pitchFamily="2" charset="-122"/>
                  <a:cs typeface="Times New Roman" panose="02020603050405020304" pitchFamily="18" charset="0"/>
                </a:rPr>
                <a:t>年老旧小区改造开工任务、个别公共租赁住房被挪作他用等问题。</a:t>
              </a:r>
              <a:endParaRPr lang="en-US" sz="2400" dirty="0"/>
            </a:p>
          </p:txBody>
        </p:sp>
      </p:grpSp>
    </p:spTree>
    <p:extLst>
      <p:ext uri="{BB962C8B-B14F-4D97-AF65-F5344CB8AC3E}">
        <p14:creationId xmlns:p14="http://schemas.microsoft.com/office/powerpoint/2010/main" val="233794569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75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632981" y="1826457"/>
            <a:ext cx="3000177" cy="863185"/>
          </a:xfrm>
          <a:prstGeom prst="rect">
            <a:avLst/>
          </a:prstGeom>
        </p:spPr>
        <p:txBody>
          <a:bodyPr lIns="127000" tIns="63500" rIns="127000" bIns="63500" rtlCol="0" anchor="t">
            <a:spAutoFit/>
          </a:bodyPr>
          <a:lstStyle/>
          <a:p>
            <a:pPr algn="l" latinLnBrk="1">
              <a:lnSpc>
                <a:spcPct val="116199"/>
              </a:lnSpc>
            </a:pPr>
            <a:r>
              <a:rPr lang="en-US" sz="4400" b="1" spc="600" dirty="0">
                <a:solidFill>
                  <a:srgbClr val="FFFFFF"/>
                </a:solidFill>
                <a:latin typeface="Microsoft YaHei"/>
                <a:ea typeface="Microsoft YaHei"/>
              </a:rPr>
              <a:t>05</a:t>
            </a:r>
            <a:endParaRPr lang="en-US" sz="1100" spc="600" dirty="0"/>
          </a:p>
        </p:txBody>
      </p:sp>
      <p:sp>
        <p:nvSpPr>
          <p:cNvPr id="3" name="TextBox 2"/>
          <p:cNvSpPr txBox="1"/>
          <p:nvPr/>
        </p:nvSpPr>
        <p:spPr>
          <a:xfrm>
            <a:off x="596904" y="2807901"/>
            <a:ext cx="5562596" cy="1236236"/>
          </a:xfrm>
          <a:prstGeom prst="rect">
            <a:avLst/>
          </a:prstGeom>
        </p:spPr>
        <p:txBody>
          <a:bodyPr wrap="square" lIns="127000" tIns="63500" rIns="127000" bIns="63500" rtlCol="0" anchor="t">
            <a:spAutoFit/>
          </a:bodyPr>
          <a:lstStyle/>
          <a:p>
            <a:r>
              <a:rPr lang="zh-CN" altLang="en-US" sz="3600" b="1" dirty="0">
                <a:solidFill>
                  <a:schemeClr val="bg1"/>
                </a:solidFill>
                <a:latin typeface="微软雅黑" panose="020B0503020204020204" pitchFamily="34" charset="-122"/>
                <a:ea typeface="微软雅黑" panose="020B0503020204020204" pitchFamily="34" charset="-122"/>
              </a:rPr>
              <a:t>疫情防控财政资金、捐赠款物及政策落实审计情况</a:t>
            </a:r>
            <a:endParaRPr lang="zh-CN" altLang="zh-CN" sz="3600" b="1" dirty="0">
              <a:solidFill>
                <a:schemeClr val="bg1"/>
              </a:solidFill>
              <a:latin typeface="微软雅黑" panose="020B0503020204020204" pitchFamily="34" charset="-122"/>
              <a:ea typeface="微软雅黑" panose="020B0503020204020204" pitchFamily="34" charset="-122"/>
            </a:endParaRPr>
          </a:p>
        </p:txBody>
      </p:sp>
      <p:sp>
        <p:nvSpPr>
          <p:cNvPr id="4" name="Freeform 3"/>
          <p:cNvSpPr/>
          <p:nvPr/>
        </p:nvSpPr>
        <p:spPr>
          <a:xfrm>
            <a:off x="444503" y="1955800"/>
            <a:ext cx="0" cy="1178979"/>
          </a:xfrm>
          <a:custGeom>
            <a:avLst/>
            <a:gdLst/>
            <a:ahLst/>
            <a:cxnLst/>
            <a:rect l="l" t="t" r="r" b="b"/>
            <a:pathLst>
              <a:path h="1178979">
                <a:moveTo>
                  <a:pt x="0" y="0"/>
                </a:moveTo>
                <a:lnTo>
                  <a:pt x="0" y="1178980"/>
                </a:lnTo>
              </a:path>
            </a:pathLst>
          </a:custGeom>
          <a:solidFill>
            <a:srgbClr val="D8D8D8"/>
          </a:solidFill>
          <a:ln w="25400">
            <a:solidFill>
              <a:srgbClr val="D8D8D8"/>
            </a:solidFill>
            <a:prstDash val="solid"/>
          </a:ln>
        </p:spPr>
      </p:sp>
    </p:spTree>
    <p:extLst>
      <p:ext uri="{BB962C8B-B14F-4D97-AF65-F5344CB8AC3E}">
        <p14:creationId xmlns:p14="http://schemas.microsoft.com/office/powerpoint/2010/main" val="2353187640"/>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p:cNvSpPr/>
          <p:nvPr/>
        </p:nvSpPr>
        <p:spPr>
          <a:xfrm>
            <a:off x="420528" y="260255"/>
            <a:ext cx="0" cy="277849"/>
          </a:xfrm>
          <a:custGeom>
            <a:avLst/>
            <a:gdLst/>
            <a:ahLst/>
            <a:cxnLst/>
            <a:rect l="l" t="t" r="r" b="b"/>
            <a:pathLst>
              <a:path h="277849">
                <a:moveTo>
                  <a:pt x="0" y="0"/>
                </a:moveTo>
                <a:lnTo>
                  <a:pt x="0" y="277849"/>
                </a:lnTo>
              </a:path>
            </a:pathLst>
          </a:custGeom>
          <a:solidFill>
            <a:srgbClr val="F2F2F2"/>
          </a:solidFill>
          <a:ln w="31750">
            <a:solidFill>
              <a:srgbClr val="F2F2F2"/>
            </a:solidFill>
            <a:prstDash val="solid"/>
          </a:ln>
        </p:spPr>
      </p:sp>
      <p:pic>
        <p:nvPicPr>
          <p:cNvPr id="20" name="图片 19">
            <a:extLst>
              <a:ext uri="{FF2B5EF4-FFF2-40B4-BE49-F238E27FC236}">
                <a16:creationId xmlns:a16="http://schemas.microsoft.com/office/drawing/2014/main" id="{E2E19FAE-2B1A-4DD0-BE90-4B60E43097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101600"/>
            <a:ext cx="13246100" cy="1275876"/>
          </a:xfrm>
          <a:prstGeom prst="rect">
            <a:avLst/>
          </a:prstGeom>
          <a:effectLst>
            <a:softEdge rad="127000"/>
          </a:effectLst>
        </p:spPr>
      </p:pic>
      <p:sp>
        <p:nvSpPr>
          <p:cNvPr id="2" name="矩形 1">
            <a:extLst>
              <a:ext uri="{FF2B5EF4-FFF2-40B4-BE49-F238E27FC236}">
                <a16:creationId xmlns:a16="http://schemas.microsoft.com/office/drawing/2014/main" id="{6698C501-7532-420B-A986-E22602B1F486}"/>
              </a:ext>
            </a:extLst>
          </p:cNvPr>
          <p:cNvSpPr/>
          <p:nvPr/>
        </p:nvSpPr>
        <p:spPr>
          <a:xfrm>
            <a:off x="368300" y="1270000"/>
            <a:ext cx="10667997" cy="4995342"/>
          </a:xfrm>
          <a:prstGeom prst="rect">
            <a:avLst/>
          </a:prstGeom>
        </p:spPr>
        <p:txBody>
          <a:bodyPr wrap="square">
            <a:spAutoFit/>
          </a:bodyPr>
          <a:lstStyle/>
          <a:p>
            <a:pPr indent="457200" algn="just">
              <a:lnSpc>
                <a:spcPts val="3500"/>
              </a:lnSpc>
              <a:spcAft>
                <a:spcPts val="0"/>
              </a:spcAft>
            </a:pPr>
            <a:r>
              <a:rPr lang="zh-CN" altLang="en-US" sz="2400" b="1" kern="100" dirty="0">
                <a:latin typeface="Times New Roman" panose="02020603050405020304" pitchFamily="18" charset="0"/>
                <a:ea typeface="方正仿宋简体" panose="02010601030101010101" pitchFamily="2" charset="-122"/>
              </a:rPr>
              <a:t>新冠肺炎疫情发生后，市审计局根据上级要求和市委、市政府部署，迅速从全市审计系统抽调业务骨干</a:t>
            </a:r>
            <a:r>
              <a:rPr lang="en-US" altLang="zh-CN" sz="2400" b="1" kern="100" dirty="0">
                <a:latin typeface="Times New Roman" panose="02020603050405020304" pitchFamily="18" charset="0"/>
                <a:ea typeface="方正仿宋简体" panose="02010601030101010101" pitchFamily="2" charset="-122"/>
              </a:rPr>
              <a:t>146</a:t>
            </a:r>
            <a:r>
              <a:rPr lang="zh-CN" altLang="en-US" sz="2400" b="1" kern="100" dirty="0">
                <a:latin typeface="Times New Roman" panose="02020603050405020304" pitchFamily="18" charset="0"/>
                <a:ea typeface="方正仿宋简体" panose="02010601030101010101" pitchFamily="2" charset="-122"/>
              </a:rPr>
              <a:t>人，组成</a:t>
            </a:r>
            <a:r>
              <a:rPr lang="en-US" altLang="zh-CN" sz="2400" b="1" kern="100" dirty="0">
                <a:latin typeface="Times New Roman" panose="02020603050405020304" pitchFamily="18" charset="0"/>
                <a:ea typeface="方正仿宋简体" panose="02010601030101010101" pitchFamily="2" charset="-122"/>
              </a:rPr>
              <a:t>15</a:t>
            </a:r>
            <a:r>
              <a:rPr lang="zh-CN" altLang="en-US" sz="2400" b="1" kern="100" dirty="0">
                <a:latin typeface="Times New Roman" panose="02020603050405020304" pitchFamily="18" charset="0"/>
                <a:ea typeface="方正仿宋简体" panose="02010601030101010101" pitchFamily="2" charset="-122"/>
              </a:rPr>
              <a:t>个审计组，采取“上审下”直审方式，对全市新冠肺炎疫情防控财政资金、捐赠款物及政策落实情况进行了跟踪审计，坚持大数据审计与现场重点核查相结合，及时发现问题，及时推动整改，全力支持和配合疫情防控工作。结果表明，各县市区、各部门和社会各界紧急动员，调集各类资源资金，抓好重点防控物资供应保障和调度，组织重点企业复产复工，疫情防控取得重大成果。至</a:t>
            </a:r>
            <a:r>
              <a:rPr lang="en-US" altLang="zh-CN" sz="2400" b="1" kern="100" dirty="0">
                <a:latin typeface="Times New Roman" panose="02020603050405020304" pitchFamily="18" charset="0"/>
                <a:ea typeface="方正仿宋简体" panose="02010601030101010101" pitchFamily="2" charset="-122"/>
              </a:rPr>
              <a:t>2020</a:t>
            </a:r>
            <a:r>
              <a:rPr lang="zh-CN" altLang="en-US" sz="2400" b="1" kern="100" dirty="0">
                <a:latin typeface="Times New Roman" panose="02020603050405020304" pitchFamily="18" charset="0"/>
                <a:ea typeface="方正仿宋简体" panose="02010601030101010101" pitchFamily="2" charset="-122"/>
              </a:rPr>
              <a:t>年</a:t>
            </a:r>
            <a:r>
              <a:rPr lang="en-US" altLang="zh-CN" sz="2400" b="1" kern="100" dirty="0">
                <a:latin typeface="Times New Roman" panose="02020603050405020304" pitchFamily="18" charset="0"/>
                <a:ea typeface="方正仿宋简体" panose="02010601030101010101" pitchFamily="2" charset="-122"/>
              </a:rPr>
              <a:t>4</a:t>
            </a:r>
            <a:r>
              <a:rPr lang="zh-CN" altLang="en-US" sz="2400" b="1" kern="100" dirty="0">
                <a:latin typeface="Times New Roman" panose="02020603050405020304" pitchFamily="18" charset="0"/>
                <a:ea typeface="方正仿宋简体" panose="02010601030101010101" pitchFamily="2" charset="-122"/>
              </a:rPr>
              <a:t>月底，市县财政共安排疫情防控资金</a:t>
            </a:r>
            <a:r>
              <a:rPr lang="en-US" altLang="zh-CN" sz="2400" b="1" kern="100" dirty="0">
                <a:latin typeface="Times New Roman" panose="02020603050405020304" pitchFamily="18" charset="0"/>
                <a:ea typeface="方正仿宋简体" panose="02010601030101010101" pitchFamily="2" charset="-122"/>
              </a:rPr>
              <a:t>64795</a:t>
            </a:r>
            <a:r>
              <a:rPr lang="zh-CN" altLang="en-US" sz="2400" b="1" kern="100" dirty="0">
                <a:latin typeface="Times New Roman" panose="02020603050405020304" pitchFamily="18" charset="0"/>
                <a:ea typeface="方正仿宋简体" panose="02010601030101010101" pitchFamily="2" charset="-122"/>
              </a:rPr>
              <a:t>万元；审计的市县两级红十字会、慈善总会、其他慈善组织共收到疫情防控捐赠资金</a:t>
            </a:r>
            <a:r>
              <a:rPr lang="en-US" altLang="zh-CN" sz="2400" b="1" kern="100" dirty="0">
                <a:latin typeface="Times New Roman" panose="02020603050405020304" pitchFamily="18" charset="0"/>
                <a:ea typeface="方正仿宋简体" panose="02010601030101010101" pitchFamily="2" charset="-122"/>
              </a:rPr>
              <a:t>14791.04</a:t>
            </a:r>
            <a:r>
              <a:rPr lang="zh-CN" altLang="en-US" sz="2400" b="1" kern="100" dirty="0">
                <a:latin typeface="Times New Roman" panose="02020603050405020304" pitchFamily="18" charset="0"/>
                <a:ea typeface="方正仿宋简体" panose="02010601030101010101" pitchFamily="2" charset="-122"/>
              </a:rPr>
              <a:t>万元、捐赠物资（折价）</a:t>
            </a:r>
            <a:r>
              <a:rPr lang="en-US" altLang="zh-CN" sz="2400" b="1" kern="100" dirty="0">
                <a:latin typeface="Times New Roman" panose="02020603050405020304" pitchFamily="18" charset="0"/>
                <a:ea typeface="方正仿宋简体" panose="02010601030101010101" pitchFamily="2" charset="-122"/>
              </a:rPr>
              <a:t>3621.78</a:t>
            </a:r>
            <a:r>
              <a:rPr lang="zh-CN" altLang="en-US" sz="2400" b="1" kern="100" dirty="0">
                <a:latin typeface="Times New Roman" panose="02020603050405020304" pitchFamily="18" charset="0"/>
                <a:ea typeface="方正仿宋简体" panose="02010601030101010101" pitchFamily="2" charset="-122"/>
              </a:rPr>
              <a:t>万元，已分配使用捐赠资金</a:t>
            </a:r>
            <a:r>
              <a:rPr lang="en-US" altLang="zh-CN" sz="2400" b="1" kern="100" dirty="0">
                <a:latin typeface="Times New Roman" panose="02020603050405020304" pitchFamily="18" charset="0"/>
                <a:ea typeface="方正仿宋简体" panose="02010601030101010101" pitchFamily="2" charset="-122"/>
              </a:rPr>
              <a:t>14728.50</a:t>
            </a:r>
            <a:r>
              <a:rPr lang="zh-CN" altLang="en-US" sz="2400" b="1" kern="100" dirty="0">
                <a:latin typeface="Times New Roman" panose="02020603050405020304" pitchFamily="18" charset="0"/>
                <a:ea typeface="方正仿宋简体" panose="02010601030101010101" pitchFamily="2" charset="-122"/>
              </a:rPr>
              <a:t>万元、捐赠物资（折价）</a:t>
            </a:r>
            <a:r>
              <a:rPr lang="en-US" altLang="zh-CN" sz="2400" b="1" kern="100" dirty="0">
                <a:latin typeface="Times New Roman" panose="02020603050405020304" pitchFamily="18" charset="0"/>
                <a:ea typeface="方正仿宋简体" panose="02010601030101010101" pitchFamily="2" charset="-122"/>
              </a:rPr>
              <a:t>3576.48</a:t>
            </a:r>
            <a:r>
              <a:rPr lang="zh-CN" altLang="en-US" sz="2400" b="1" kern="100" dirty="0">
                <a:latin typeface="Times New Roman" panose="02020603050405020304" pitchFamily="18" charset="0"/>
                <a:ea typeface="方正仿宋简体" panose="02010601030101010101" pitchFamily="2" charset="-122"/>
              </a:rPr>
              <a:t>万元，剩余捐赠资金</a:t>
            </a:r>
            <a:r>
              <a:rPr lang="en-US" altLang="zh-CN" sz="2400" b="1" kern="100" dirty="0">
                <a:latin typeface="Times New Roman" panose="02020603050405020304" pitchFamily="18" charset="0"/>
                <a:ea typeface="方正仿宋简体" panose="02010601030101010101" pitchFamily="2" charset="-122"/>
              </a:rPr>
              <a:t>62.54</a:t>
            </a:r>
            <a:r>
              <a:rPr lang="zh-CN" altLang="en-US" sz="2400" b="1" kern="100" dirty="0">
                <a:latin typeface="Times New Roman" panose="02020603050405020304" pitchFamily="18" charset="0"/>
                <a:ea typeface="方正仿宋简体" panose="02010601030101010101" pitchFamily="2" charset="-122"/>
              </a:rPr>
              <a:t>万元、物资（折价）</a:t>
            </a:r>
            <a:r>
              <a:rPr lang="en-US" altLang="zh-CN" sz="2400" b="1" kern="100" dirty="0">
                <a:latin typeface="Times New Roman" panose="02020603050405020304" pitchFamily="18" charset="0"/>
                <a:ea typeface="方正仿宋简体" panose="02010601030101010101" pitchFamily="2" charset="-122"/>
              </a:rPr>
              <a:t>45.30</a:t>
            </a:r>
            <a:r>
              <a:rPr lang="zh-CN" altLang="en-US" sz="2400" b="1" kern="100" dirty="0">
                <a:latin typeface="Times New Roman" panose="02020603050405020304" pitchFamily="18" charset="0"/>
                <a:ea typeface="方正仿宋简体" panose="02010601030101010101" pitchFamily="2" charset="-122"/>
              </a:rPr>
              <a:t>万元。</a:t>
            </a:r>
            <a:endParaRPr lang="zh-CN" altLang="en-US" sz="2400" b="1" kern="100" dirty="0">
              <a:latin typeface="Times New Roman" panose="02020603050405020304" pitchFamily="18" charset="0"/>
              <a:ea typeface="方正仿宋简体" panose="02010601030101010101" pitchFamily="2" charset="-122"/>
              <a:cs typeface="Times New Roman" panose="02020603050405020304" pitchFamily="18" charset="0"/>
            </a:endParaRPr>
          </a:p>
        </p:txBody>
      </p:sp>
    </p:spTree>
    <p:extLst>
      <p:ext uri="{BB962C8B-B14F-4D97-AF65-F5344CB8AC3E}">
        <p14:creationId xmlns:p14="http://schemas.microsoft.com/office/powerpoint/2010/main" val="350368549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750"/>
                                        <p:tgtEl>
                                          <p:spTgt spid="2"/>
                                        </p:tgtEl>
                                      </p:cBhvr>
                                    </p:animEffect>
                                    <p:set>
                                      <p:cBhvr>
                                        <p:cTn id="7" dur="1" fill="hold">
                                          <p:stCondLst>
                                            <p:cond delay="74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stretch>
            <a:fillRect l="-12" r="-12"/>
          </a:stretch>
        </a:blipFill>
        <a:effectLst/>
      </p:bgPr>
    </p:bg>
    <p:spTree>
      <p:nvGrpSpPr>
        <p:cNvPr id="1" name=""/>
        <p:cNvGrpSpPr/>
        <p:nvPr/>
      </p:nvGrpSpPr>
      <p:grpSpPr>
        <a:xfrm>
          <a:off x="0" y="0"/>
          <a:ext cx="0" cy="0"/>
          <a:chOff x="0" y="0"/>
          <a:chExt cx="0" cy="0"/>
        </a:xfrm>
      </p:grpSpPr>
      <p:sp>
        <p:nvSpPr>
          <p:cNvPr id="9" name="TextBox 8"/>
          <p:cNvSpPr txBox="1"/>
          <p:nvPr/>
        </p:nvSpPr>
        <p:spPr>
          <a:xfrm>
            <a:off x="977900" y="712798"/>
            <a:ext cx="1732802" cy="1030154"/>
          </a:xfrm>
          <a:prstGeom prst="rect">
            <a:avLst/>
          </a:prstGeom>
        </p:spPr>
        <p:txBody>
          <a:bodyPr wrap="square" lIns="127000" tIns="63500" rIns="127000" bIns="63500" rtlCol="0" anchor="t">
            <a:spAutoFit/>
          </a:bodyPr>
          <a:lstStyle/>
          <a:p>
            <a:pPr algn="l" latinLnBrk="1">
              <a:lnSpc>
                <a:spcPct val="116199"/>
              </a:lnSpc>
            </a:pPr>
            <a:r>
              <a:rPr lang="en-US" sz="5400" b="1" spc="350" dirty="0">
                <a:solidFill>
                  <a:schemeClr val="bg1"/>
                </a:solidFill>
                <a:latin typeface="Microsoft YaHei"/>
                <a:ea typeface="Microsoft YaHei"/>
              </a:rPr>
              <a:t>目</a:t>
            </a:r>
            <a:r>
              <a:rPr lang="en-US" sz="5400" b="1" spc="350" dirty="0">
                <a:solidFill>
                  <a:srgbClr val="FFFFFF"/>
                </a:solidFill>
                <a:latin typeface="Microsoft YaHei"/>
                <a:ea typeface="Microsoft YaHei"/>
              </a:rPr>
              <a:t>录</a:t>
            </a:r>
            <a:endParaRPr lang="en-US" dirty="0"/>
          </a:p>
        </p:txBody>
      </p:sp>
      <p:grpSp>
        <p:nvGrpSpPr>
          <p:cNvPr id="30" name="组合 29">
            <a:extLst>
              <a:ext uri="{FF2B5EF4-FFF2-40B4-BE49-F238E27FC236}">
                <a16:creationId xmlns:a16="http://schemas.microsoft.com/office/drawing/2014/main" id="{B770A188-69D0-417E-8E07-7FFA795F31D5}"/>
              </a:ext>
            </a:extLst>
          </p:cNvPr>
          <p:cNvGrpSpPr/>
          <p:nvPr/>
        </p:nvGrpSpPr>
        <p:grpSpPr>
          <a:xfrm>
            <a:off x="2273300" y="2108200"/>
            <a:ext cx="3431282" cy="675916"/>
            <a:chOff x="1816100" y="1971250"/>
            <a:chExt cx="3431282" cy="675916"/>
          </a:xfrm>
        </p:grpSpPr>
        <p:sp>
          <p:nvSpPr>
            <p:cNvPr id="2" name="Freeform 1"/>
            <p:cNvSpPr/>
            <p:nvPr/>
          </p:nvSpPr>
          <p:spPr>
            <a:xfrm>
              <a:off x="1816100" y="1971250"/>
              <a:ext cx="675848" cy="675916"/>
            </a:xfrm>
            <a:custGeom>
              <a:avLst/>
              <a:gdLst/>
              <a:ahLst/>
              <a:cxnLst/>
              <a:rect l="l" t="t" r="r" b="b"/>
              <a:pathLst>
                <a:path w="675848" h="675916">
                  <a:moveTo>
                    <a:pt x="0" y="0"/>
                  </a:moveTo>
                  <a:lnTo>
                    <a:pt x="675848" y="0"/>
                  </a:lnTo>
                  <a:lnTo>
                    <a:pt x="675848" y="675916"/>
                  </a:lnTo>
                  <a:lnTo>
                    <a:pt x="0" y="675916"/>
                  </a:lnTo>
                  <a:lnTo>
                    <a:pt x="0" y="0"/>
                  </a:lnTo>
                  <a:close/>
                </a:path>
              </a:pathLst>
            </a:custGeom>
            <a:solidFill>
              <a:srgbClr val="FFFFFF">
                <a:alpha val="0"/>
              </a:srgbClr>
            </a:solidFill>
            <a:ln w="19050">
              <a:solidFill>
                <a:srgbClr val="FFFFFF"/>
              </a:solidFill>
              <a:prstDash val="solid"/>
              <a:miter/>
            </a:ln>
          </p:spPr>
        </p:sp>
        <p:sp>
          <p:nvSpPr>
            <p:cNvPr id="3" name="TextBox 2"/>
            <p:cNvSpPr txBox="1"/>
            <p:nvPr/>
          </p:nvSpPr>
          <p:spPr>
            <a:xfrm>
              <a:off x="1837365" y="2040772"/>
              <a:ext cx="684113" cy="536873"/>
            </a:xfrm>
            <a:prstGeom prst="rect">
              <a:avLst/>
            </a:prstGeom>
          </p:spPr>
          <p:txBody>
            <a:bodyPr lIns="127000" tIns="63500" rIns="127000" bIns="63500" rtlCol="0" anchor="t">
              <a:spAutoFit/>
            </a:bodyPr>
            <a:lstStyle/>
            <a:p>
              <a:pPr algn="l" latinLnBrk="1">
                <a:lnSpc>
                  <a:spcPct val="116199"/>
                </a:lnSpc>
              </a:pPr>
              <a:r>
                <a:rPr lang="en-US" sz="2400" spc="350" dirty="0">
                  <a:solidFill>
                    <a:srgbClr val="FFFFFF"/>
                  </a:solidFill>
                  <a:latin typeface="Arial"/>
                  <a:ea typeface="Arial"/>
                </a:rPr>
                <a:t>01</a:t>
              </a:r>
              <a:endParaRPr lang="en-US" sz="1100" dirty="0"/>
            </a:p>
          </p:txBody>
        </p:sp>
        <p:sp>
          <p:nvSpPr>
            <p:cNvPr id="4" name="TextBox 3"/>
            <p:cNvSpPr txBox="1"/>
            <p:nvPr/>
          </p:nvSpPr>
          <p:spPr>
            <a:xfrm>
              <a:off x="2670518" y="2135946"/>
              <a:ext cx="2576864" cy="436017"/>
            </a:xfrm>
            <a:prstGeom prst="rect">
              <a:avLst/>
            </a:prstGeom>
          </p:spPr>
          <p:txBody>
            <a:bodyPr wrap="square" lIns="127000" tIns="63500" rIns="127000" bIns="63500" rtlCol="0" anchor="t">
              <a:spAutoFit/>
            </a:bodyPr>
            <a:lstStyle/>
            <a:p>
              <a:r>
                <a:rPr lang="zh-CN" altLang="zh-CN" sz="2000" b="1" dirty="0">
                  <a:solidFill>
                    <a:schemeClr val="bg1"/>
                  </a:solidFill>
                  <a:latin typeface="微软雅黑" panose="020B0503020204020204" pitchFamily="34" charset="-122"/>
                  <a:ea typeface="微软雅黑" panose="020B0503020204020204" pitchFamily="34" charset="-122"/>
                </a:rPr>
                <a:t>基本情况和总体评价</a:t>
              </a:r>
              <a:endParaRPr lang="zh-CN" altLang="zh-CN" sz="2000" dirty="0">
                <a:solidFill>
                  <a:schemeClr val="bg1"/>
                </a:solidFill>
                <a:latin typeface="微软雅黑" panose="020B0503020204020204" pitchFamily="34" charset="-122"/>
                <a:ea typeface="微软雅黑" panose="020B0503020204020204" pitchFamily="34" charset="-122"/>
              </a:endParaRPr>
            </a:p>
          </p:txBody>
        </p:sp>
      </p:grpSp>
      <p:grpSp>
        <p:nvGrpSpPr>
          <p:cNvPr id="28" name="组合 27">
            <a:extLst>
              <a:ext uri="{FF2B5EF4-FFF2-40B4-BE49-F238E27FC236}">
                <a16:creationId xmlns:a16="http://schemas.microsoft.com/office/drawing/2014/main" id="{346FFC99-2A6D-481A-891B-3017A7E37D62}"/>
              </a:ext>
            </a:extLst>
          </p:cNvPr>
          <p:cNvGrpSpPr/>
          <p:nvPr/>
        </p:nvGrpSpPr>
        <p:grpSpPr>
          <a:xfrm>
            <a:off x="2273300" y="3021017"/>
            <a:ext cx="4396053" cy="675916"/>
            <a:chOff x="5878246" y="1952199"/>
            <a:chExt cx="4396053" cy="675916"/>
          </a:xfrm>
        </p:grpSpPr>
        <p:sp>
          <p:nvSpPr>
            <p:cNvPr id="20" name="Freeform 1">
              <a:extLst>
                <a:ext uri="{FF2B5EF4-FFF2-40B4-BE49-F238E27FC236}">
                  <a16:creationId xmlns:a16="http://schemas.microsoft.com/office/drawing/2014/main" id="{15EC8E8C-543A-4967-A930-2B93874D6282}"/>
                </a:ext>
              </a:extLst>
            </p:cNvPr>
            <p:cNvSpPr/>
            <p:nvPr/>
          </p:nvSpPr>
          <p:spPr>
            <a:xfrm>
              <a:off x="5878246" y="1952199"/>
              <a:ext cx="675848" cy="675916"/>
            </a:xfrm>
            <a:custGeom>
              <a:avLst/>
              <a:gdLst/>
              <a:ahLst/>
              <a:cxnLst/>
              <a:rect l="l" t="t" r="r" b="b"/>
              <a:pathLst>
                <a:path w="675848" h="675916">
                  <a:moveTo>
                    <a:pt x="0" y="0"/>
                  </a:moveTo>
                  <a:lnTo>
                    <a:pt x="675848" y="0"/>
                  </a:lnTo>
                  <a:lnTo>
                    <a:pt x="675848" y="675916"/>
                  </a:lnTo>
                  <a:lnTo>
                    <a:pt x="0" y="675916"/>
                  </a:lnTo>
                  <a:lnTo>
                    <a:pt x="0" y="0"/>
                  </a:lnTo>
                  <a:close/>
                </a:path>
              </a:pathLst>
            </a:custGeom>
            <a:solidFill>
              <a:srgbClr val="FFFFFF">
                <a:alpha val="0"/>
              </a:srgbClr>
            </a:solidFill>
            <a:ln w="19050">
              <a:solidFill>
                <a:srgbClr val="FFFFFF"/>
              </a:solidFill>
              <a:prstDash val="solid"/>
              <a:miter/>
            </a:ln>
          </p:spPr>
          <p:txBody>
            <a:bodyPr/>
            <a:lstStyle/>
            <a:p>
              <a:endParaRPr lang="zh-CN" altLang="en-US" dirty="0"/>
            </a:p>
          </p:txBody>
        </p:sp>
        <p:sp>
          <p:nvSpPr>
            <p:cNvPr id="17" name="TextBox 2">
              <a:extLst>
                <a:ext uri="{FF2B5EF4-FFF2-40B4-BE49-F238E27FC236}">
                  <a16:creationId xmlns:a16="http://schemas.microsoft.com/office/drawing/2014/main" id="{B1F739B9-E902-432F-850A-3838C9A0D6B5}"/>
                </a:ext>
              </a:extLst>
            </p:cNvPr>
            <p:cNvSpPr txBox="1"/>
            <p:nvPr/>
          </p:nvSpPr>
          <p:spPr>
            <a:xfrm>
              <a:off x="5890677" y="2021721"/>
              <a:ext cx="684113" cy="536873"/>
            </a:xfrm>
            <a:prstGeom prst="rect">
              <a:avLst/>
            </a:prstGeom>
          </p:spPr>
          <p:txBody>
            <a:bodyPr lIns="127000" tIns="63500" rIns="127000" bIns="63500" rtlCol="0" anchor="t">
              <a:spAutoFit/>
            </a:bodyPr>
            <a:lstStyle/>
            <a:p>
              <a:pPr algn="l" latinLnBrk="1">
                <a:lnSpc>
                  <a:spcPct val="116199"/>
                </a:lnSpc>
              </a:pPr>
              <a:r>
                <a:rPr lang="en-US" sz="2400" spc="350" dirty="0">
                  <a:solidFill>
                    <a:srgbClr val="FFFFFF"/>
                  </a:solidFill>
                  <a:latin typeface="Arial"/>
                  <a:ea typeface="Arial"/>
                </a:rPr>
                <a:t>02</a:t>
              </a:r>
              <a:endParaRPr lang="en-US" sz="1100" dirty="0"/>
            </a:p>
          </p:txBody>
        </p:sp>
        <p:sp>
          <p:nvSpPr>
            <p:cNvPr id="18" name="TextBox 3">
              <a:extLst>
                <a:ext uri="{FF2B5EF4-FFF2-40B4-BE49-F238E27FC236}">
                  <a16:creationId xmlns:a16="http://schemas.microsoft.com/office/drawing/2014/main" id="{19406346-B467-4637-99AB-E768B7E9C239}"/>
                </a:ext>
              </a:extLst>
            </p:cNvPr>
            <p:cNvSpPr txBox="1"/>
            <p:nvPr/>
          </p:nvSpPr>
          <p:spPr>
            <a:xfrm>
              <a:off x="6723830" y="2129383"/>
              <a:ext cx="3550469" cy="436017"/>
            </a:xfrm>
            <a:prstGeom prst="rect">
              <a:avLst/>
            </a:prstGeom>
          </p:spPr>
          <p:txBody>
            <a:bodyPr wrap="square" lIns="127000" tIns="63500" rIns="127000" bIns="63500" rtlCol="0" anchor="t">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市级预算执行审计情况</a:t>
              </a:r>
              <a:endParaRPr lang="zh-CN" altLang="zh-CN" sz="2000" dirty="0">
                <a:solidFill>
                  <a:schemeClr val="bg1"/>
                </a:solidFill>
                <a:latin typeface="微软雅黑" panose="020B0503020204020204" pitchFamily="34" charset="-122"/>
                <a:ea typeface="微软雅黑" panose="020B0503020204020204" pitchFamily="34" charset="-122"/>
              </a:endParaRPr>
            </a:p>
          </p:txBody>
        </p:sp>
      </p:grpSp>
      <p:grpSp>
        <p:nvGrpSpPr>
          <p:cNvPr id="29" name="组合 28">
            <a:extLst>
              <a:ext uri="{FF2B5EF4-FFF2-40B4-BE49-F238E27FC236}">
                <a16:creationId xmlns:a16="http://schemas.microsoft.com/office/drawing/2014/main" id="{8F3F3DD0-BFAF-466A-8827-1B580D31DD5B}"/>
              </a:ext>
            </a:extLst>
          </p:cNvPr>
          <p:cNvGrpSpPr/>
          <p:nvPr/>
        </p:nvGrpSpPr>
        <p:grpSpPr>
          <a:xfrm>
            <a:off x="2273300" y="3931274"/>
            <a:ext cx="4267199" cy="675916"/>
            <a:chOff x="1816100" y="3029585"/>
            <a:chExt cx="4267199" cy="675916"/>
          </a:xfrm>
        </p:grpSpPr>
        <p:sp>
          <p:nvSpPr>
            <p:cNvPr id="22" name="Freeform 1">
              <a:extLst>
                <a:ext uri="{FF2B5EF4-FFF2-40B4-BE49-F238E27FC236}">
                  <a16:creationId xmlns:a16="http://schemas.microsoft.com/office/drawing/2014/main" id="{DD9F3A19-3747-4E69-B871-1E7FEAEBD1DD}"/>
                </a:ext>
              </a:extLst>
            </p:cNvPr>
            <p:cNvSpPr/>
            <p:nvPr/>
          </p:nvSpPr>
          <p:spPr>
            <a:xfrm>
              <a:off x="1816100" y="3029585"/>
              <a:ext cx="675848" cy="675916"/>
            </a:xfrm>
            <a:custGeom>
              <a:avLst/>
              <a:gdLst/>
              <a:ahLst/>
              <a:cxnLst/>
              <a:rect l="l" t="t" r="r" b="b"/>
              <a:pathLst>
                <a:path w="675848" h="675916">
                  <a:moveTo>
                    <a:pt x="0" y="0"/>
                  </a:moveTo>
                  <a:lnTo>
                    <a:pt x="675848" y="0"/>
                  </a:lnTo>
                  <a:lnTo>
                    <a:pt x="675848" y="675916"/>
                  </a:lnTo>
                  <a:lnTo>
                    <a:pt x="0" y="675916"/>
                  </a:lnTo>
                  <a:lnTo>
                    <a:pt x="0" y="0"/>
                  </a:lnTo>
                  <a:close/>
                </a:path>
              </a:pathLst>
            </a:custGeom>
            <a:solidFill>
              <a:srgbClr val="FFFFFF">
                <a:alpha val="0"/>
              </a:srgbClr>
            </a:solidFill>
            <a:ln w="19050">
              <a:solidFill>
                <a:srgbClr val="FFFFFF"/>
              </a:solidFill>
              <a:prstDash val="solid"/>
              <a:miter/>
            </a:ln>
          </p:spPr>
        </p:sp>
        <p:sp>
          <p:nvSpPr>
            <p:cNvPr id="23" name="TextBox 2">
              <a:extLst>
                <a:ext uri="{FF2B5EF4-FFF2-40B4-BE49-F238E27FC236}">
                  <a16:creationId xmlns:a16="http://schemas.microsoft.com/office/drawing/2014/main" id="{44DEB982-E203-402E-AD74-030F000E9965}"/>
                </a:ext>
              </a:extLst>
            </p:cNvPr>
            <p:cNvSpPr txBox="1"/>
            <p:nvPr/>
          </p:nvSpPr>
          <p:spPr>
            <a:xfrm>
              <a:off x="1837365" y="3099107"/>
              <a:ext cx="684113" cy="536873"/>
            </a:xfrm>
            <a:prstGeom prst="rect">
              <a:avLst/>
            </a:prstGeom>
          </p:spPr>
          <p:txBody>
            <a:bodyPr lIns="127000" tIns="63500" rIns="127000" bIns="63500" rtlCol="0" anchor="t">
              <a:spAutoFit/>
            </a:bodyPr>
            <a:lstStyle/>
            <a:p>
              <a:pPr algn="l" latinLnBrk="1">
                <a:lnSpc>
                  <a:spcPct val="116199"/>
                </a:lnSpc>
              </a:pPr>
              <a:r>
                <a:rPr lang="en-US" sz="2400" spc="350" dirty="0">
                  <a:solidFill>
                    <a:srgbClr val="FFFFFF"/>
                  </a:solidFill>
                  <a:latin typeface="Arial"/>
                  <a:ea typeface="Arial"/>
                </a:rPr>
                <a:t>03</a:t>
              </a:r>
              <a:endParaRPr lang="en-US" sz="1100" dirty="0"/>
            </a:p>
          </p:txBody>
        </p:sp>
        <p:sp>
          <p:nvSpPr>
            <p:cNvPr id="24" name="TextBox 3">
              <a:extLst>
                <a:ext uri="{FF2B5EF4-FFF2-40B4-BE49-F238E27FC236}">
                  <a16:creationId xmlns:a16="http://schemas.microsoft.com/office/drawing/2014/main" id="{E5B50BAC-2578-4CFB-A064-3004768C2CEC}"/>
                </a:ext>
              </a:extLst>
            </p:cNvPr>
            <p:cNvSpPr txBox="1"/>
            <p:nvPr/>
          </p:nvSpPr>
          <p:spPr>
            <a:xfrm>
              <a:off x="2670518" y="3175000"/>
              <a:ext cx="3412781" cy="436017"/>
            </a:xfrm>
            <a:prstGeom prst="rect">
              <a:avLst/>
            </a:prstGeom>
          </p:spPr>
          <p:txBody>
            <a:bodyPr wrap="square" lIns="127000" tIns="63500" rIns="127000" bIns="63500" rtlCol="0" anchor="t">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部门预算执行审计情况</a:t>
              </a:r>
              <a:endParaRPr lang="zh-CN" altLang="zh-CN" sz="2000" dirty="0">
                <a:solidFill>
                  <a:schemeClr val="bg1"/>
                </a:solidFill>
                <a:latin typeface="微软雅黑" panose="020B0503020204020204" pitchFamily="34" charset="-122"/>
                <a:ea typeface="微软雅黑" panose="020B0503020204020204" pitchFamily="34" charset="-122"/>
              </a:endParaRPr>
            </a:p>
          </p:txBody>
        </p:sp>
      </p:grpSp>
      <p:grpSp>
        <p:nvGrpSpPr>
          <p:cNvPr id="27" name="组合 26">
            <a:extLst>
              <a:ext uri="{FF2B5EF4-FFF2-40B4-BE49-F238E27FC236}">
                <a16:creationId xmlns:a16="http://schemas.microsoft.com/office/drawing/2014/main" id="{1F6A6108-1772-4211-BEFC-B304805D0100}"/>
              </a:ext>
            </a:extLst>
          </p:cNvPr>
          <p:cNvGrpSpPr/>
          <p:nvPr/>
        </p:nvGrpSpPr>
        <p:grpSpPr>
          <a:xfrm>
            <a:off x="6017054" y="1085604"/>
            <a:ext cx="4267199" cy="675916"/>
            <a:chOff x="5878246" y="2960063"/>
            <a:chExt cx="4267199" cy="675916"/>
          </a:xfrm>
        </p:grpSpPr>
        <p:sp>
          <p:nvSpPr>
            <p:cNvPr id="21" name="Freeform 1">
              <a:extLst>
                <a:ext uri="{FF2B5EF4-FFF2-40B4-BE49-F238E27FC236}">
                  <a16:creationId xmlns:a16="http://schemas.microsoft.com/office/drawing/2014/main" id="{820F611E-BBEE-41A4-81BF-ADD1729C16C3}"/>
                </a:ext>
              </a:extLst>
            </p:cNvPr>
            <p:cNvSpPr/>
            <p:nvPr/>
          </p:nvSpPr>
          <p:spPr>
            <a:xfrm>
              <a:off x="5878246" y="2960063"/>
              <a:ext cx="675848" cy="675916"/>
            </a:xfrm>
            <a:custGeom>
              <a:avLst/>
              <a:gdLst/>
              <a:ahLst/>
              <a:cxnLst/>
              <a:rect l="l" t="t" r="r" b="b"/>
              <a:pathLst>
                <a:path w="675848" h="675916">
                  <a:moveTo>
                    <a:pt x="0" y="0"/>
                  </a:moveTo>
                  <a:lnTo>
                    <a:pt x="675848" y="0"/>
                  </a:lnTo>
                  <a:lnTo>
                    <a:pt x="675848" y="675916"/>
                  </a:lnTo>
                  <a:lnTo>
                    <a:pt x="0" y="675916"/>
                  </a:lnTo>
                  <a:lnTo>
                    <a:pt x="0" y="0"/>
                  </a:lnTo>
                  <a:close/>
                </a:path>
              </a:pathLst>
            </a:custGeom>
            <a:solidFill>
              <a:srgbClr val="FFFFFF">
                <a:alpha val="0"/>
              </a:srgbClr>
            </a:solidFill>
            <a:ln w="19050">
              <a:solidFill>
                <a:srgbClr val="FFFFFF"/>
              </a:solidFill>
              <a:prstDash val="solid"/>
              <a:miter/>
            </a:ln>
          </p:spPr>
          <p:txBody>
            <a:bodyPr/>
            <a:lstStyle/>
            <a:p>
              <a:endParaRPr lang="zh-CN" altLang="en-US" dirty="0"/>
            </a:p>
          </p:txBody>
        </p:sp>
        <p:sp>
          <p:nvSpPr>
            <p:cNvPr id="25" name="TextBox 2">
              <a:extLst>
                <a:ext uri="{FF2B5EF4-FFF2-40B4-BE49-F238E27FC236}">
                  <a16:creationId xmlns:a16="http://schemas.microsoft.com/office/drawing/2014/main" id="{EB342345-1AB9-45BE-9816-B31EB6A34EC2}"/>
                </a:ext>
              </a:extLst>
            </p:cNvPr>
            <p:cNvSpPr txBox="1"/>
            <p:nvPr/>
          </p:nvSpPr>
          <p:spPr>
            <a:xfrm>
              <a:off x="5890677" y="3029585"/>
              <a:ext cx="684113" cy="536873"/>
            </a:xfrm>
            <a:prstGeom prst="rect">
              <a:avLst/>
            </a:prstGeom>
          </p:spPr>
          <p:txBody>
            <a:bodyPr lIns="127000" tIns="63500" rIns="127000" bIns="63500" rtlCol="0" anchor="t">
              <a:spAutoFit/>
            </a:bodyPr>
            <a:lstStyle/>
            <a:p>
              <a:pPr algn="l" latinLnBrk="1">
                <a:lnSpc>
                  <a:spcPct val="116199"/>
                </a:lnSpc>
              </a:pPr>
              <a:r>
                <a:rPr lang="en-US" sz="2400" spc="350" dirty="0">
                  <a:solidFill>
                    <a:srgbClr val="FFFFFF"/>
                  </a:solidFill>
                  <a:latin typeface="Arial"/>
                  <a:ea typeface="Arial"/>
                </a:rPr>
                <a:t>04</a:t>
              </a:r>
              <a:endParaRPr lang="en-US" sz="1100" dirty="0"/>
            </a:p>
          </p:txBody>
        </p:sp>
        <p:sp>
          <p:nvSpPr>
            <p:cNvPr id="26" name="TextBox 3">
              <a:extLst>
                <a:ext uri="{FF2B5EF4-FFF2-40B4-BE49-F238E27FC236}">
                  <a16:creationId xmlns:a16="http://schemas.microsoft.com/office/drawing/2014/main" id="{87DD84AD-5D74-4F0D-A890-15D41A78D3A3}"/>
                </a:ext>
              </a:extLst>
            </p:cNvPr>
            <p:cNvSpPr txBox="1"/>
            <p:nvPr/>
          </p:nvSpPr>
          <p:spPr>
            <a:xfrm>
              <a:off x="6723830" y="3119983"/>
              <a:ext cx="3421615" cy="436017"/>
            </a:xfrm>
            <a:prstGeom prst="rect">
              <a:avLst/>
            </a:prstGeom>
          </p:spPr>
          <p:txBody>
            <a:bodyPr wrap="square" lIns="127000" tIns="63500" rIns="127000" bIns="63500" rtlCol="0" anchor="t">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重大民生政策落实审计情况</a:t>
              </a:r>
              <a:endParaRPr lang="zh-CN" altLang="zh-CN" sz="2000" b="1" dirty="0">
                <a:solidFill>
                  <a:schemeClr val="bg1"/>
                </a:solidFill>
                <a:latin typeface="微软雅黑" panose="020B0503020204020204" pitchFamily="34" charset="-122"/>
                <a:ea typeface="微软雅黑" panose="020B0503020204020204" pitchFamily="34" charset="-122"/>
              </a:endParaRPr>
            </a:p>
          </p:txBody>
        </p:sp>
      </p:grpSp>
      <p:grpSp>
        <p:nvGrpSpPr>
          <p:cNvPr id="31" name="组合 30">
            <a:extLst>
              <a:ext uri="{FF2B5EF4-FFF2-40B4-BE49-F238E27FC236}">
                <a16:creationId xmlns:a16="http://schemas.microsoft.com/office/drawing/2014/main" id="{E01DB277-F318-4B48-8E94-842C30C417E4}"/>
              </a:ext>
            </a:extLst>
          </p:cNvPr>
          <p:cNvGrpSpPr/>
          <p:nvPr/>
        </p:nvGrpSpPr>
        <p:grpSpPr>
          <a:xfrm>
            <a:off x="6007100" y="1954954"/>
            <a:ext cx="4191000" cy="743793"/>
            <a:chOff x="5878246" y="2918070"/>
            <a:chExt cx="4191000" cy="743793"/>
          </a:xfrm>
        </p:grpSpPr>
        <p:sp>
          <p:nvSpPr>
            <p:cNvPr id="32" name="Freeform 1">
              <a:extLst>
                <a:ext uri="{FF2B5EF4-FFF2-40B4-BE49-F238E27FC236}">
                  <a16:creationId xmlns:a16="http://schemas.microsoft.com/office/drawing/2014/main" id="{26323738-10DA-49F5-8DA4-58813BE33854}"/>
                </a:ext>
              </a:extLst>
            </p:cNvPr>
            <p:cNvSpPr/>
            <p:nvPr/>
          </p:nvSpPr>
          <p:spPr>
            <a:xfrm>
              <a:off x="5878246" y="2960063"/>
              <a:ext cx="675848" cy="675916"/>
            </a:xfrm>
            <a:custGeom>
              <a:avLst/>
              <a:gdLst/>
              <a:ahLst/>
              <a:cxnLst/>
              <a:rect l="l" t="t" r="r" b="b"/>
              <a:pathLst>
                <a:path w="675848" h="675916">
                  <a:moveTo>
                    <a:pt x="0" y="0"/>
                  </a:moveTo>
                  <a:lnTo>
                    <a:pt x="675848" y="0"/>
                  </a:lnTo>
                  <a:lnTo>
                    <a:pt x="675848" y="675916"/>
                  </a:lnTo>
                  <a:lnTo>
                    <a:pt x="0" y="675916"/>
                  </a:lnTo>
                  <a:lnTo>
                    <a:pt x="0" y="0"/>
                  </a:lnTo>
                  <a:close/>
                </a:path>
              </a:pathLst>
            </a:custGeom>
            <a:solidFill>
              <a:srgbClr val="FFFFFF">
                <a:alpha val="0"/>
              </a:srgbClr>
            </a:solidFill>
            <a:ln w="19050">
              <a:solidFill>
                <a:srgbClr val="FFFFFF"/>
              </a:solidFill>
              <a:prstDash val="solid"/>
              <a:miter/>
            </a:ln>
          </p:spPr>
          <p:txBody>
            <a:bodyPr/>
            <a:lstStyle/>
            <a:p>
              <a:endParaRPr lang="zh-CN" altLang="en-US" dirty="0"/>
            </a:p>
          </p:txBody>
        </p:sp>
        <p:sp>
          <p:nvSpPr>
            <p:cNvPr id="33" name="TextBox 2">
              <a:extLst>
                <a:ext uri="{FF2B5EF4-FFF2-40B4-BE49-F238E27FC236}">
                  <a16:creationId xmlns:a16="http://schemas.microsoft.com/office/drawing/2014/main" id="{643AF962-5B8F-4AB6-870F-CEEC63267BBF}"/>
                </a:ext>
              </a:extLst>
            </p:cNvPr>
            <p:cNvSpPr txBox="1"/>
            <p:nvPr/>
          </p:nvSpPr>
          <p:spPr>
            <a:xfrm>
              <a:off x="5890677" y="3029585"/>
              <a:ext cx="684113" cy="536873"/>
            </a:xfrm>
            <a:prstGeom prst="rect">
              <a:avLst/>
            </a:prstGeom>
          </p:spPr>
          <p:txBody>
            <a:bodyPr lIns="127000" tIns="63500" rIns="127000" bIns="63500" rtlCol="0" anchor="t">
              <a:spAutoFit/>
            </a:bodyPr>
            <a:lstStyle/>
            <a:p>
              <a:pPr algn="l" latinLnBrk="1">
                <a:lnSpc>
                  <a:spcPct val="116199"/>
                </a:lnSpc>
              </a:pPr>
              <a:r>
                <a:rPr lang="en-US" sz="2400" spc="350" dirty="0">
                  <a:solidFill>
                    <a:srgbClr val="FFFFFF"/>
                  </a:solidFill>
                  <a:latin typeface="Arial"/>
                  <a:ea typeface="Arial"/>
                </a:rPr>
                <a:t>05</a:t>
              </a:r>
              <a:endParaRPr lang="en-US" sz="1100" dirty="0"/>
            </a:p>
          </p:txBody>
        </p:sp>
        <p:sp>
          <p:nvSpPr>
            <p:cNvPr id="34" name="TextBox 3">
              <a:extLst>
                <a:ext uri="{FF2B5EF4-FFF2-40B4-BE49-F238E27FC236}">
                  <a16:creationId xmlns:a16="http://schemas.microsoft.com/office/drawing/2014/main" id="{F9946925-1E72-4885-BF6E-7113CA6809A3}"/>
                </a:ext>
              </a:extLst>
            </p:cNvPr>
            <p:cNvSpPr txBox="1"/>
            <p:nvPr/>
          </p:nvSpPr>
          <p:spPr>
            <a:xfrm>
              <a:off x="6723830" y="2918070"/>
              <a:ext cx="3345416" cy="743793"/>
            </a:xfrm>
            <a:prstGeom prst="rect">
              <a:avLst/>
            </a:prstGeom>
          </p:spPr>
          <p:txBody>
            <a:bodyPr wrap="square" lIns="127000" tIns="63500" rIns="127000" bIns="63500" rtlCol="0" anchor="t">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疫情防控财政资金、捐赠款物及政策落实审计情况</a:t>
              </a:r>
              <a:endParaRPr lang="zh-CN" altLang="zh-CN" sz="2000" b="1" dirty="0">
                <a:solidFill>
                  <a:schemeClr val="bg1"/>
                </a:solidFill>
                <a:latin typeface="微软雅黑" panose="020B0503020204020204" pitchFamily="34" charset="-122"/>
                <a:ea typeface="微软雅黑" panose="020B0503020204020204" pitchFamily="34" charset="-122"/>
              </a:endParaRPr>
            </a:p>
          </p:txBody>
        </p:sp>
      </p:grpSp>
      <p:grpSp>
        <p:nvGrpSpPr>
          <p:cNvPr id="36" name="组合 35">
            <a:extLst>
              <a:ext uri="{FF2B5EF4-FFF2-40B4-BE49-F238E27FC236}">
                <a16:creationId xmlns:a16="http://schemas.microsoft.com/office/drawing/2014/main" id="{5A96FDB3-8BAA-4F15-A91E-E57B5BACC28C}"/>
              </a:ext>
            </a:extLst>
          </p:cNvPr>
          <p:cNvGrpSpPr/>
          <p:nvPr/>
        </p:nvGrpSpPr>
        <p:grpSpPr>
          <a:xfrm>
            <a:off x="6007100" y="2870491"/>
            <a:ext cx="3505200" cy="743793"/>
            <a:chOff x="1816100" y="1947070"/>
            <a:chExt cx="3505200" cy="743793"/>
          </a:xfrm>
        </p:grpSpPr>
        <p:sp>
          <p:nvSpPr>
            <p:cNvPr id="37" name="Freeform 1">
              <a:extLst>
                <a:ext uri="{FF2B5EF4-FFF2-40B4-BE49-F238E27FC236}">
                  <a16:creationId xmlns:a16="http://schemas.microsoft.com/office/drawing/2014/main" id="{29BF7459-A532-4753-A74A-A02772D25E8D}"/>
                </a:ext>
              </a:extLst>
            </p:cNvPr>
            <p:cNvSpPr/>
            <p:nvPr/>
          </p:nvSpPr>
          <p:spPr>
            <a:xfrm>
              <a:off x="1816100" y="1971250"/>
              <a:ext cx="675848" cy="675916"/>
            </a:xfrm>
            <a:custGeom>
              <a:avLst/>
              <a:gdLst/>
              <a:ahLst/>
              <a:cxnLst/>
              <a:rect l="l" t="t" r="r" b="b"/>
              <a:pathLst>
                <a:path w="675848" h="675916">
                  <a:moveTo>
                    <a:pt x="0" y="0"/>
                  </a:moveTo>
                  <a:lnTo>
                    <a:pt x="675848" y="0"/>
                  </a:lnTo>
                  <a:lnTo>
                    <a:pt x="675848" y="675916"/>
                  </a:lnTo>
                  <a:lnTo>
                    <a:pt x="0" y="675916"/>
                  </a:lnTo>
                  <a:lnTo>
                    <a:pt x="0" y="0"/>
                  </a:lnTo>
                  <a:close/>
                </a:path>
              </a:pathLst>
            </a:custGeom>
            <a:solidFill>
              <a:srgbClr val="FFFFFF">
                <a:alpha val="0"/>
              </a:srgbClr>
            </a:solidFill>
            <a:ln w="19050">
              <a:solidFill>
                <a:srgbClr val="FFFFFF"/>
              </a:solidFill>
              <a:prstDash val="solid"/>
              <a:miter/>
            </a:ln>
          </p:spPr>
        </p:sp>
        <p:sp>
          <p:nvSpPr>
            <p:cNvPr id="38" name="TextBox 2">
              <a:extLst>
                <a:ext uri="{FF2B5EF4-FFF2-40B4-BE49-F238E27FC236}">
                  <a16:creationId xmlns:a16="http://schemas.microsoft.com/office/drawing/2014/main" id="{961A872C-02B2-4378-A6BD-41C1BE051120}"/>
                </a:ext>
              </a:extLst>
            </p:cNvPr>
            <p:cNvSpPr txBox="1"/>
            <p:nvPr/>
          </p:nvSpPr>
          <p:spPr>
            <a:xfrm>
              <a:off x="1837365" y="2040772"/>
              <a:ext cx="684113" cy="536873"/>
            </a:xfrm>
            <a:prstGeom prst="rect">
              <a:avLst/>
            </a:prstGeom>
          </p:spPr>
          <p:txBody>
            <a:bodyPr lIns="127000" tIns="63500" rIns="127000" bIns="63500" rtlCol="0" anchor="t">
              <a:spAutoFit/>
            </a:bodyPr>
            <a:lstStyle/>
            <a:p>
              <a:pPr algn="l" latinLnBrk="1">
                <a:lnSpc>
                  <a:spcPct val="116199"/>
                </a:lnSpc>
              </a:pPr>
              <a:r>
                <a:rPr lang="en-US" sz="2400" spc="350" dirty="0">
                  <a:solidFill>
                    <a:srgbClr val="FFFFFF"/>
                  </a:solidFill>
                  <a:latin typeface="Arial"/>
                  <a:ea typeface="Arial"/>
                </a:rPr>
                <a:t>0</a:t>
              </a:r>
              <a:r>
                <a:rPr lang="en-US" altLang="zh-CN" sz="2400" spc="350" dirty="0">
                  <a:solidFill>
                    <a:srgbClr val="FFFFFF"/>
                  </a:solidFill>
                  <a:latin typeface="Arial"/>
                  <a:ea typeface="Arial"/>
                </a:rPr>
                <a:t>6</a:t>
              </a:r>
              <a:endParaRPr lang="en-US" sz="1100" dirty="0"/>
            </a:p>
          </p:txBody>
        </p:sp>
        <p:sp>
          <p:nvSpPr>
            <p:cNvPr id="39" name="TextBox 3">
              <a:extLst>
                <a:ext uri="{FF2B5EF4-FFF2-40B4-BE49-F238E27FC236}">
                  <a16:creationId xmlns:a16="http://schemas.microsoft.com/office/drawing/2014/main" id="{AC9B588F-DE22-4732-9FDC-352A5F02D494}"/>
                </a:ext>
              </a:extLst>
            </p:cNvPr>
            <p:cNvSpPr txBox="1"/>
            <p:nvPr/>
          </p:nvSpPr>
          <p:spPr>
            <a:xfrm>
              <a:off x="2649251" y="1947070"/>
              <a:ext cx="2672049" cy="743793"/>
            </a:xfrm>
            <a:prstGeom prst="rect">
              <a:avLst/>
            </a:prstGeom>
          </p:spPr>
          <p:txBody>
            <a:bodyPr wrap="square" lIns="127000" tIns="63500" rIns="127000" bIns="63500" rtlCol="0" anchor="t">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精准扶贫和乡村振兴政策跟踪审计情况</a:t>
              </a:r>
              <a:endParaRPr lang="zh-CN" altLang="zh-CN" sz="2000" b="1" dirty="0">
                <a:solidFill>
                  <a:schemeClr val="bg1"/>
                </a:solidFill>
                <a:latin typeface="微软雅黑" panose="020B0503020204020204" pitchFamily="34" charset="-122"/>
                <a:ea typeface="微软雅黑" panose="020B0503020204020204" pitchFamily="34" charset="-122"/>
              </a:endParaRPr>
            </a:p>
          </p:txBody>
        </p:sp>
      </p:grpSp>
      <p:grpSp>
        <p:nvGrpSpPr>
          <p:cNvPr id="44" name="组合 43">
            <a:extLst>
              <a:ext uri="{FF2B5EF4-FFF2-40B4-BE49-F238E27FC236}">
                <a16:creationId xmlns:a16="http://schemas.microsoft.com/office/drawing/2014/main" id="{B9ADB26A-8610-4F10-8E5C-522BA862B606}"/>
              </a:ext>
            </a:extLst>
          </p:cNvPr>
          <p:cNvGrpSpPr/>
          <p:nvPr/>
        </p:nvGrpSpPr>
        <p:grpSpPr>
          <a:xfrm>
            <a:off x="6007100" y="3788702"/>
            <a:ext cx="3505200" cy="743793"/>
            <a:chOff x="1816100" y="1947070"/>
            <a:chExt cx="3505200" cy="743793"/>
          </a:xfrm>
        </p:grpSpPr>
        <p:sp>
          <p:nvSpPr>
            <p:cNvPr id="45" name="Freeform 1">
              <a:extLst>
                <a:ext uri="{FF2B5EF4-FFF2-40B4-BE49-F238E27FC236}">
                  <a16:creationId xmlns:a16="http://schemas.microsoft.com/office/drawing/2014/main" id="{F844A51A-3ECD-4BE1-B0E7-F2831FA07042}"/>
                </a:ext>
              </a:extLst>
            </p:cNvPr>
            <p:cNvSpPr/>
            <p:nvPr/>
          </p:nvSpPr>
          <p:spPr>
            <a:xfrm>
              <a:off x="1816100" y="1971250"/>
              <a:ext cx="675848" cy="675916"/>
            </a:xfrm>
            <a:custGeom>
              <a:avLst/>
              <a:gdLst/>
              <a:ahLst/>
              <a:cxnLst/>
              <a:rect l="l" t="t" r="r" b="b"/>
              <a:pathLst>
                <a:path w="675848" h="675916">
                  <a:moveTo>
                    <a:pt x="0" y="0"/>
                  </a:moveTo>
                  <a:lnTo>
                    <a:pt x="675848" y="0"/>
                  </a:lnTo>
                  <a:lnTo>
                    <a:pt x="675848" y="675916"/>
                  </a:lnTo>
                  <a:lnTo>
                    <a:pt x="0" y="675916"/>
                  </a:lnTo>
                  <a:lnTo>
                    <a:pt x="0" y="0"/>
                  </a:lnTo>
                  <a:close/>
                </a:path>
              </a:pathLst>
            </a:custGeom>
            <a:solidFill>
              <a:srgbClr val="FFFFFF">
                <a:alpha val="0"/>
              </a:srgbClr>
            </a:solidFill>
            <a:ln w="19050">
              <a:solidFill>
                <a:srgbClr val="FFFFFF"/>
              </a:solidFill>
              <a:prstDash val="solid"/>
              <a:miter/>
            </a:ln>
          </p:spPr>
        </p:sp>
        <p:sp>
          <p:nvSpPr>
            <p:cNvPr id="46" name="TextBox 2">
              <a:extLst>
                <a:ext uri="{FF2B5EF4-FFF2-40B4-BE49-F238E27FC236}">
                  <a16:creationId xmlns:a16="http://schemas.microsoft.com/office/drawing/2014/main" id="{78C55AFD-FDAD-4E59-B5C0-D0B8DF5FCE6D}"/>
                </a:ext>
              </a:extLst>
            </p:cNvPr>
            <p:cNvSpPr txBox="1"/>
            <p:nvPr/>
          </p:nvSpPr>
          <p:spPr>
            <a:xfrm>
              <a:off x="1837365" y="2040772"/>
              <a:ext cx="684113" cy="536873"/>
            </a:xfrm>
            <a:prstGeom prst="rect">
              <a:avLst/>
            </a:prstGeom>
          </p:spPr>
          <p:txBody>
            <a:bodyPr lIns="127000" tIns="63500" rIns="127000" bIns="63500" rtlCol="0" anchor="t">
              <a:spAutoFit/>
            </a:bodyPr>
            <a:lstStyle/>
            <a:p>
              <a:pPr algn="l" latinLnBrk="1">
                <a:lnSpc>
                  <a:spcPct val="116199"/>
                </a:lnSpc>
              </a:pPr>
              <a:r>
                <a:rPr lang="en-US" sz="2400" spc="350" dirty="0">
                  <a:solidFill>
                    <a:srgbClr val="FFFFFF"/>
                  </a:solidFill>
                  <a:latin typeface="Arial"/>
                  <a:ea typeface="Arial"/>
                </a:rPr>
                <a:t>0</a:t>
              </a:r>
              <a:r>
                <a:rPr lang="en-US" altLang="zh-CN" sz="2400" spc="350" dirty="0">
                  <a:solidFill>
                    <a:srgbClr val="FFFFFF"/>
                  </a:solidFill>
                  <a:latin typeface="Arial"/>
                  <a:ea typeface="Arial"/>
                </a:rPr>
                <a:t>7</a:t>
              </a:r>
              <a:endParaRPr lang="en-US" sz="1100" dirty="0"/>
            </a:p>
          </p:txBody>
        </p:sp>
        <p:sp>
          <p:nvSpPr>
            <p:cNvPr id="47" name="TextBox 3">
              <a:extLst>
                <a:ext uri="{FF2B5EF4-FFF2-40B4-BE49-F238E27FC236}">
                  <a16:creationId xmlns:a16="http://schemas.microsoft.com/office/drawing/2014/main" id="{70D869CF-9B83-4A45-AB4D-5DD55A3F3758}"/>
                </a:ext>
              </a:extLst>
            </p:cNvPr>
            <p:cNvSpPr txBox="1"/>
            <p:nvPr/>
          </p:nvSpPr>
          <p:spPr>
            <a:xfrm>
              <a:off x="2649251" y="1947070"/>
              <a:ext cx="2672049" cy="743793"/>
            </a:xfrm>
            <a:prstGeom prst="rect">
              <a:avLst/>
            </a:prstGeom>
          </p:spPr>
          <p:txBody>
            <a:bodyPr wrap="square" lIns="127000" tIns="63500" rIns="127000" bIns="63500" rtlCol="0" anchor="t">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优化营商环境政策落实跟踪审计情况</a:t>
              </a:r>
              <a:endParaRPr lang="zh-CN" altLang="zh-CN" sz="2000" b="1" dirty="0">
                <a:solidFill>
                  <a:schemeClr val="bg1"/>
                </a:solidFill>
                <a:latin typeface="微软雅黑" panose="020B0503020204020204" pitchFamily="34" charset="-122"/>
                <a:ea typeface="微软雅黑" panose="020B0503020204020204" pitchFamily="34" charset="-122"/>
              </a:endParaRPr>
            </a:p>
          </p:txBody>
        </p:sp>
      </p:grpSp>
      <p:grpSp>
        <p:nvGrpSpPr>
          <p:cNvPr id="48" name="组合 47">
            <a:extLst>
              <a:ext uri="{FF2B5EF4-FFF2-40B4-BE49-F238E27FC236}">
                <a16:creationId xmlns:a16="http://schemas.microsoft.com/office/drawing/2014/main" id="{BDC1F3EF-E8A4-4B9F-9CD2-0A5CB143C3ED}"/>
              </a:ext>
            </a:extLst>
          </p:cNvPr>
          <p:cNvGrpSpPr/>
          <p:nvPr/>
        </p:nvGrpSpPr>
        <p:grpSpPr>
          <a:xfrm>
            <a:off x="6007100" y="4731094"/>
            <a:ext cx="3788736" cy="675916"/>
            <a:chOff x="1816100" y="1971250"/>
            <a:chExt cx="3788736" cy="675916"/>
          </a:xfrm>
        </p:grpSpPr>
        <p:sp>
          <p:nvSpPr>
            <p:cNvPr id="49" name="Freeform 1">
              <a:extLst>
                <a:ext uri="{FF2B5EF4-FFF2-40B4-BE49-F238E27FC236}">
                  <a16:creationId xmlns:a16="http://schemas.microsoft.com/office/drawing/2014/main" id="{B5C2BE86-3AA5-4F8B-B2BC-E02C95CAFC00}"/>
                </a:ext>
              </a:extLst>
            </p:cNvPr>
            <p:cNvSpPr/>
            <p:nvPr/>
          </p:nvSpPr>
          <p:spPr>
            <a:xfrm>
              <a:off x="1816100" y="1971250"/>
              <a:ext cx="675848" cy="675916"/>
            </a:xfrm>
            <a:custGeom>
              <a:avLst/>
              <a:gdLst/>
              <a:ahLst/>
              <a:cxnLst/>
              <a:rect l="l" t="t" r="r" b="b"/>
              <a:pathLst>
                <a:path w="675848" h="675916">
                  <a:moveTo>
                    <a:pt x="0" y="0"/>
                  </a:moveTo>
                  <a:lnTo>
                    <a:pt x="675848" y="0"/>
                  </a:lnTo>
                  <a:lnTo>
                    <a:pt x="675848" y="675916"/>
                  </a:lnTo>
                  <a:lnTo>
                    <a:pt x="0" y="675916"/>
                  </a:lnTo>
                  <a:lnTo>
                    <a:pt x="0" y="0"/>
                  </a:lnTo>
                  <a:close/>
                </a:path>
              </a:pathLst>
            </a:custGeom>
            <a:solidFill>
              <a:srgbClr val="FFFFFF">
                <a:alpha val="0"/>
              </a:srgbClr>
            </a:solidFill>
            <a:ln w="19050">
              <a:solidFill>
                <a:srgbClr val="FFFFFF"/>
              </a:solidFill>
              <a:prstDash val="solid"/>
              <a:miter/>
            </a:ln>
          </p:spPr>
        </p:sp>
        <p:sp>
          <p:nvSpPr>
            <p:cNvPr id="50" name="TextBox 2">
              <a:extLst>
                <a:ext uri="{FF2B5EF4-FFF2-40B4-BE49-F238E27FC236}">
                  <a16:creationId xmlns:a16="http://schemas.microsoft.com/office/drawing/2014/main" id="{76EB74B6-2FC3-4B3D-9E81-F5D021BFC1CB}"/>
                </a:ext>
              </a:extLst>
            </p:cNvPr>
            <p:cNvSpPr txBox="1"/>
            <p:nvPr/>
          </p:nvSpPr>
          <p:spPr>
            <a:xfrm>
              <a:off x="1837365" y="2040772"/>
              <a:ext cx="684113" cy="536873"/>
            </a:xfrm>
            <a:prstGeom prst="rect">
              <a:avLst/>
            </a:prstGeom>
          </p:spPr>
          <p:txBody>
            <a:bodyPr lIns="127000" tIns="63500" rIns="127000" bIns="63500" rtlCol="0" anchor="t">
              <a:spAutoFit/>
            </a:bodyPr>
            <a:lstStyle/>
            <a:p>
              <a:pPr algn="l" latinLnBrk="1">
                <a:lnSpc>
                  <a:spcPct val="116199"/>
                </a:lnSpc>
              </a:pPr>
              <a:r>
                <a:rPr lang="en-US" sz="2400" spc="350" dirty="0">
                  <a:solidFill>
                    <a:srgbClr val="FFFFFF"/>
                  </a:solidFill>
                  <a:latin typeface="Arial"/>
                  <a:ea typeface="Arial"/>
                </a:rPr>
                <a:t>0</a:t>
              </a:r>
              <a:r>
                <a:rPr lang="en-US" altLang="zh-CN" sz="2400" spc="350" dirty="0">
                  <a:solidFill>
                    <a:srgbClr val="FFFFFF"/>
                  </a:solidFill>
                  <a:latin typeface="Arial"/>
                  <a:ea typeface="Arial"/>
                </a:rPr>
                <a:t>8</a:t>
              </a:r>
              <a:endParaRPr lang="en-US" sz="1100" dirty="0"/>
            </a:p>
          </p:txBody>
        </p:sp>
        <p:sp>
          <p:nvSpPr>
            <p:cNvPr id="51" name="TextBox 3">
              <a:extLst>
                <a:ext uri="{FF2B5EF4-FFF2-40B4-BE49-F238E27FC236}">
                  <a16:creationId xmlns:a16="http://schemas.microsoft.com/office/drawing/2014/main" id="{B985EB0B-619A-4123-BB1B-9889A7531374}"/>
                </a:ext>
              </a:extLst>
            </p:cNvPr>
            <p:cNvSpPr txBox="1"/>
            <p:nvPr/>
          </p:nvSpPr>
          <p:spPr>
            <a:xfrm>
              <a:off x="2649251" y="2113030"/>
              <a:ext cx="2955585" cy="436017"/>
            </a:xfrm>
            <a:prstGeom prst="rect">
              <a:avLst/>
            </a:prstGeom>
          </p:spPr>
          <p:txBody>
            <a:bodyPr wrap="square" lIns="127000" tIns="63500" rIns="127000" bIns="63500" rtlCol="0" anchor="t">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公共投资项目审计情况</a:t>
              </a:r>
              <a:endParaRPr lang="zh-CN" altLang="zh-CN" sz="2000" b="1"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p:cNvSpPr/>
          <p:nvPr/>
        </p:nvSpPr>
        <p:spPr>
          <a:xfrm>
            <a:off x="420528" y="260255"/>
            <a:ext cx="0" cy="277849"/>
          </a:xfrm>
          <a:custGeom>
            <a:avLst/>
            <a:gdLst/>
            <a:ahLst/>
            <a:cxnLst/>
            <a:rect l="l" t="t" r="r" b="b"/>
            <a:pathLst>
              <a:path h="277849">
                <a:moveTo>
                  <a:pt x="0" y="0"/>
                </a:moveTo>
                <a:lnTo>
                  <a:pt x="0" y="277849"/>
                </a:lnTo>
              </a:path>
            </a:pathLst>
          </a:custGeom>
          <a:solidFill>
            <a:srgbClr val="F2F2F2"/>
          </a:solidFill>
          <a:ln w="31750">
            <a:solidFill>
              <a:srgbClr val="F2F2F2"/>
            </a:solidFill>
            <a:prstDash val="solid"/>
          </a:ln>
        </p:spPr>
      </p:sp>
      <p:pic>
        <p:nvPicPr>
          <p:cNvPr id="20" name="图片 19">
            <a:extLst>
              <a:ext uri="{FF2B5EF4-FFF2-40B4-BE49-F238E27FC236}">
                <a16:creationId xmlns:a16="http://schemas.microsoft.com/office/drawing/2014/main" id="{E2E19FAE-2B1A-4DD0-BE90-4B60E43097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101600"/>
            <a:ext cx="13246100" cy="1275876"/>
          </a:xfrm>
          <a:prstGeom prst="rect">
            <a:avLst/>
          </a:prstGeom>
          <a:effectLst>
            <a:softEdge rad="127000"/>
          </a:effectLst>
        </p:spPr>
      </p:pic>
      <p:sp>
        <p:nvSpPr>
          <p:cNvPr id="2" name="矩形 1">
            <a:extLst>
              <a:ext uri="{FF2B5EF4-FFF2-40B4-BE49-F238E27FC236}">
                <a16:creationId xmlns:a16="http://schemas.microsoft.com/office/drawing/2014/main" id="{6698C501-7532-420B-A986-E22602B1F486}"/>
              </a:ext>
            </a:extLst>
          </p:cNvPr>
          <p:cNvSpPr/>
          <p:nvPr/>
        </p:nvSpPr>
        <p:spPr>
          <a:xfrm>
            <a:off x="368300" y="1270000"/>
            <a:ext cx="10667997" cy="4017510"/>
          </a:xfrm>
          <a:prstGeom prst="rect">
            <a:avLst/>
          </a:prstGeom>
        </p:spPr>
        <p:txBody>
          <a:bodyPr wrap="square">
            <a:spAutoFit/>
          </a:bodyPr>
          <a:lstStyle/>
          <a:p>
            <a:pPr indent="457200" algn="just">
              <a:lnSpc>
                <a:spcPts val="3000"/>
              </a:lnSpc>
              <a:spcAft>
                <a:spcPts val="0"/>
              </a:spcAft>
            </a:pPr>
            <a:endParaRPr lang="en-US" altLang="zh-CN" sz="2000" b="1" kern="100" dirty="0">
              <a:solidFill>
                <a:srgbClr val="FF0000"/>
              </a:solidFill>
              <a:latin typeface="Times New Roman" panose="02020603050405020304" pitchFamily="18" charset="0"/>
              <a:ea typeface="方正仿宋简体" panose="02010601030101010101" pitchFamily="2" charset="-122"/>
            </a:endParaRPr>
          </a:p>
          <a:p>
            <a:pPr indent="457200" algn="just">
              <a:lnSpc>
                <a:spcPts val="4000"/>
              </a:lnSpc>
              <a:spcAft>
                <a:spcPts val="0"/>
              </a:spcAft>
            </a:pPr>
            <a:r>
              <a:rPr lang="zh-CN" altLang="en-US" sz="2400" b="1" kern="100" dirty="0">
                <a:latin typeface="Times New Roman" panose="02020603050405020304" pitchFamily="18" charset="0"/>
                <a:ea typeface="方正仿宋简体" panose="02010601030101010101" pitchFamily="2" charset="-122"/>
              </a:rPr>
              <a:t>但审计也发现，</a:t>
            </a:r>
            <a:r>
              <a:rPr lang="en-US" altLang="zh-CN" sz="2400" b="1" kern="100" dirty="0">
                <a:latin typeface="Times New Roman" panose="02020603050405020304" pitchFamily="18" charset="0"/>
                <a:ea typeface="方正仿宋简体" panose="02010601030101010101" pitchFamily="2" charset="-122"/>
              </a:rPr>
              <a:t>7</a:t>
            </a:r>
            <a:r>
              <a:rPr lang="zh-CN" altLang="en-US" sz="2400" b="1" kern="100" dirty="0">
                <a:latin typeface="Times New Roman" panose="02020603050405020304" pitchFamily="18" charset="0"/>
                <a:ea typeface="方正仿宋简体" panose="02010601030101010101" pitchFamily="2" charset="-122"/>
              </a:rPr>
              <a:t>个县市区、</a:t>
            </a:r>
            <a:r>
              <a:rPr lang="en-US" altLang="zh-CN" sz="2400" b="1" kern="100" dirty="0">
                <a:latin typeface="Times New Roman" panose="02020603050405020304" pitchFamily="18" charset="0"/>
                <a:ea typeface="方正仿宋简体" panose="02010601030101010101" pitchFamily="2" charset="-122"/>
              </a:rPr>
              <a:t>3</a:t>
            </a:r>
            <a:r>
              <a:rPr lang="zh-CN" altLang="en-US" sz="2400" b="1" kern="100" dirty="0">
                <a:latin typeface="Times New Roman" panose="02020603050405020304" pitchFamily="18" charset="0"/>
                <a:ea typeface="方正仿宋简体" panose="02010601030101010101" pitchFamily="2" charset="-122"/>
              </a:rPr>
              <a:t>个功能区和有关部门单位疫情政策宣传落实不到位，相关补贴资金</a:t>
            </a:r>
            <a:r>
              <a:rPr lang="en-US" altLang="zh-CN" sz="2400" b="1" kern="100" dirty="0">
                <a:latin typeface="Times New Roman" panose="02020603050405020304" pitchFamily="18" charset="0"/>
                <a:ea typeface="方正仿宋简体" panose="02010601030101010101" pitchFamily="2" charset="-122"/>
              </a:rPr>
              <a:t>955.59</a:t>
            </a:r>
            <a:r>
              <a:rPr lang="zh-CN" altLang="en-US" sz="2400" b="1" kern="100" dirty="0">
                <a:latin typeface="Times New Roman" panose="02020603050405020304" pitchFamily="18" charset="0"/>
                <a:ea typeface="方正仿宋简体" panose="02010601030101010101" pitchFamily="2" charset="-122"/>
              </a:rPr>
              <a:t>万元拨付不及时。</a:t>
            </a:r>
            <a:r>
              <a:rPr lang="en-US" altLang="zh-CN" sz="2400" b="1" kern="100" dirty="0">
                <a:latin typeface="Times New Roman" panose="02020603050405020304" pitchFamily="18" charset="0"/>
                <a:ea typeface="方正仿宋简体" panose="02010601030101010101" pitchFamily="2" charset="-122"/>
              </a:rPr>
              <a:t>1</a:t>
            </a:r>
            <a:r>
              <a:rPr lang="zh-CN" altLang="en-US" sz="2400" b="1" kern="100" dirty="0">
                <a:latin typeface="Times New Roman" panose="02020603050405020304" pitchFamily="18" charset="0"/>
                <a:ea typeface="方正仿宋简体" panose="02010601030101010101" pitchFamily="2" charset="-122"/>
              </a:rPr>
              <a:t>个县对疫情防控防护用品采购监管不力。</a:t>
            </a:r>
            <a:r>
              <a:rPr lang="en-US" altLang="zh-CN" sz="2400" b="1" kern="100" dirty="0">
                <a:latin typeface="Times New Roman" panose="02020603050405020304" pitchFamily="18" charset="0"/>
                <a:ea typeface="方正仿宋简体" panose="02010601030101010101" pitchFamily="2" charset="-122"/>
              </a:rPr>
              <a:t>6</a:t>
            </a:r>
            <a:r>
              <a:rPr lang="zh-CN" altLang="en-US" sz="2400" b="1" kern="100" dirty="0">
                <a:latin typeface="Times New Roman" panose="02020603050405020304" pitchFamily="18" charset="0"/>
                <a:ea typeface="方正仿宋简体" panose="02010601030101010101" pitchFamily="2" charset="-122"/>
              </a:rPr>
              <a:t>个县市区、</a:t>
            </a:r>
            <a:r>
              <a:rPr lang="en-US" altLang="zh-CN" sz="2400" b="1" kern="100" dirty="0">
                <a:latin typeface="Times New Roman" panose="02020603050405020304" pitchFamily="18" charset="0"/>
                <a:ea typeface="方正仿宋简体" panose="02010601030101010101" pitchFamily="2" charset="-122"/>
              </a:rPr>
              <a:t>3</a:t>
            </a:r>
            <a:r>
              <a:rPr lang="zh-CN" altLang="en-US" sz="2400" b="1" kern="100" dirty="0">
                <a:latin typeface="Times New Roman" panose="02020603050405020304" pitchFamily="18" charset="0"/>
                <a:ea typeface="方正仿宋简体" panose="02010601030101010101" pitchFamily="2" charset="-122"/>
              </a:rPr>
              <a:t>个市直单位存在捐赠款物</a:t>
            </a:r>
            <a:r>
              <a:rPr lang="en-US" altLang="zh-CN" sz="2400" b="1" kern="100" dirty="0">
                <a:latin typeface="Times New Roman" panose="02020603050405020304" pitchFamily="18" charset="0"/>
                <a:ea typeface="方正仿宋简体" panose="02010601030101010101" pitchFamily="2" charset="-122"/>
              </a:rPr>
              <a:t>4429.94</a:t>
            </a:r>
            <a:r>
              <a:rPr lang="zh-CN" altLang="en-US" sz="2400" b="1" kern="100" dirty="0">
                <a:latin typeface="Times New Roman" panose="02020603050405020304" pitchFamily="18" charset="0"/>
                <a:ea typeface="方正仿宋简体" panose="02010601030101010101" pitchFamily="2" charset="-122"/>
              </a:rPr>
              <a:t>万元未及时登记入账、捐赠资金</a:t>
            </a:r>
            <a:r>
              <a:rPr lang="en-US" altLang="zh-CN" sz="2400" b="1" kern="100" dirty="0">
                <a:latin typeface="Times New Roman" panose="02020603050405020304" pitchFamily="18" charset="0"/>
                <a:ea typeface="方正仿宋简体" panose="02010601030101010101" pitchFamily="2" charset="-122"/>
              </a:rPr>
              <a:t>475.22</a:t>
            </a:r>
            <a:r>
              <a:rPr lang="zh-CN" altLang="en-US" sz="2400" b="1" kern="100" dirty="0">
                <a:latin typeface="Times New Roman" panose="02020603050405020304" pitchFamily="18" charset="0"/>
                <a:ea typeface="方正仿宋简体" panose="02010601030101010101" pitchFamily="2" charset="-122"/>
              </a:rPr>
              <a:t>万元未及时上缴。市审计局及时向市委、市政府提交审计报告和审计专报</a:t>
            </a:r>
            <a:r>
              <a:rPr lang="en-US" altLang="zh-CN" sz="2400" b="1" kern="100" dirty="0">
                <a:latin typeface="Times New Roman" panose="02020603050405020304" pitchFamily="18" charset="0"/>
                <a:ea typeface="方正仿宋简体" panose="02010601030101010101" pitchFamily="2" charset="-122"/>
              </a:rPr>
              <a:t>4</a:t>
            </a:r>
            <a:r>
              <a:rPr lang="zh-CN" altLang="en-US" sz="2400" b="1" kern="100" dirty="0">
                <a:latin typeface="Times New Roman" panose="02020603050405020304" pitchFamily="18" charset="0"/>
                <a:ea typeface="方正仿宋简体" panose="02010601030101010101" pitchFamily="2" charset="-122"/>
              </a:rPr>
              <a:t>篇，市委、市政府主要领导作出</a:t>
            </a:r>
            <a:r>
              <a:rPr lang="en-US" altLang="zh-CN" sz="2400" b="1" kern="100" dirty="0">
                <a:latin typeface="Times New Roman" panose="02020603050405020304" pitchFamily="18" charset="0"/>
                <a:ea typeface="方正仿宋简体" panose="02010601030101010101" pitchFamily="2" charset="-122"/>
              </a:rPr>
              <a:t>7</a:t>
            </a:r>
            <a:r>
              <a:rPr lang="zh-CN" altLang="en-US" sz="2400" b="1" kern="100" dirty="0">
                <a:latin typeface="Times New Roman" panose="02020603050405020304" pitchFamily="18" charset="0"/>
                <a:ea typeface="方正仿宋简体" panose="02010601030101010101" pitchFamily="2" charset="-122"/>
              </a:rPr>
              <a:t>次批示要求。向有关县市区政府出具审计整改建议函</a:t>
            </a:r>
            <a:r>
              <a:rPr lang="en-US" altLang="zh-CN" sz="2400" b="1" kern="100" dirty="0">
                <a:latin typeface="Times New Roman" panose="02020603050405020304" pitchFamily="18" charset="0"/>
                <a:ea typeface="方正仿宋简体" panose="02010601030101010101" pitchFamily="2" charset="-122"/>
              </a:rPr>
              <a:t>15</a:t>
            </a:r>
            <a:r>
              <a:rPr lang="zh-CN" altLang="en-US" sz="2400" b="1" kern="100" dirty="0">
                <a:latin typeface="Times New Roman" panose="02020603050405020304" pitchFamily="18" charset="0"/>
                <a:ea typeface="方正仿宋简体" panose="02010601030101010101" pitchFamily="2" charset="-122"/>
              </a:rPr>
              <a:t>份，县市区政府领导均及时作出批示。审计发现的问题全部整改完毕，并建立健全了相关制度规定。</a:t>
            </a:r>
            <a:endParaRPr lang="zh-CN" altLang="en-US" sz="2400" b="1" kern="100" dirty="0">
              <a:latin typeface="Times New Roman" panose="02020603050405020304" pitchFamily="18" charset="0"/>
              <a:ea typeface="方正仿宋简体" panose="02010601030101010101" pitchFamily="2" charset="-122"/>
              <a:cs typeface="Times New Roman" panose="02020603050405020304" pitchFamily="18" charset="0"/>
            </a:endParaRPr>
          </a:p>
        </p:txBody>
      </p:sp>
    </p:spTree>
    <p:extLst>
      <p:ext uri="{BB962C8B-B14F-4D97-AF65-F5344CB8AC3E}">
        <p14:creationId xmlns:p14="http://schemas.microsoft.com/office/powerpoint/2010/main" val="274953202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750"/>
                                        <p:tgtEl>
                                          <p:spTgt spid="2"/>
                                        </p:tgtEl>
                                      </p:cBhvr>
                                    </p:animEffect>
                                    <p:set>
                                      <p:cBhvr>
                                        <p:cTn id="7" dur="1" fill="hold">
                                          <p:stCondLst>
                                            <p:cond delay="74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632981" y="1826457"/>
            <a:ext cx="3000177" cy="863185"/>
          </a:xfrm>
          <a:prstGeom prst="rect">
            <a:avLst/>
          </a:prstGeom>
        </p:spPr>
        <p:txBody>
          <a:bodyPr lIns="127000" tIns="63500" rIns="127000" bIns="63500" rtlCol="0" anchor="t">
            <a:spAutoFit/>
          </a:bodyPr>
          <a:lstStyle/>
          <a:p>
            <a:pPr algn="l" latinLnBrk="1">
              <a:lnSpc>
                <a:spcPct val="116199"/>
              </a:lnSpc>
            </a:pPr>
            <a:r>
              <a:rPr lang="en-US" sz="4400" b="1" spc="600" dirty="0">
                <a:solidFill>
                  <a:srgbClr val="FFFFFF"/>
                </a:solidFill>
                <a:latin typeface="Microsoft YaHei"/>
                <a:ea typeface="Microsoft YaHei"/>
              </a:rPr>
              <a:t>06</a:t>
            </a:r>
            <a:endParaRPr lang="en-US" sz="1100" spc="600" dirty="0"/>
          </a:p>
        </p:txBody>
      </p:sp>
      <p:sp>
        <p:nvSpPr>
          <p:cNvPr id="3" name="TextBox 2"/>
          <p:cNvSpPr txBox="1"/>
          <p:nvPr/>
        </p:nvSpPr>
        <p:spPr>
          <a:xfrm>
            <a:off x="596904" y="2807901"/>
            <a:ext cx="5562596" cy="1236236"/>
          </a:xfrm>
          <a:prstGeom prst="rect">
            <a:avLst/>
          </a:prstGeom>
        </p:spPr>
        <p:txBody>
          <a:bodyPr wrap="square" lIns="127000" tIns="63500" rIns="127000" bIns="63500" rtlCol="0" anchor="t">
            <a:spAutoFit/>
          </a:bodyPr>
          <a:lstStyle/>
          <a:p>
            <a:r>
              <a:rPr lang="zh-CN" altLang="en-US" sz="3600" b="1" dirty="0">
                <a:solidFill>
                  <a:schemeClr val="bg1"/>
                </a:solidFill>
                <a:latin typeface="微软雅黑" panose="020B0503020204020204" pitchFamily="34" charset="-122"/>
                <a:ea typeface="微软雅黑" panose="020B0503020204020204" pitchFamily="34" charset="-122"/>
              </a:rPr>
              <a:t>精准扶贫和乡村振兴政策跟踪审计情况</a:t>
            </a:r>
            <a:endParaRPr lang="zh-CN" altLang="zh-CN" sz="3600" b="1" dirty="0">
              <a:solidFill>
                <a:schemeClr val="bg1"/>
              </a:solidFill>
              <a:latin typeface="微软雅黑" panose="020B0503020204020204" pitchFamily="34" charset="-122"/>
              <a:ea typeface="微软雅黑" panose="020B0503020204020204" pitchFamily="34" charset="-122"/>
            </a:endParaRPr>
          </a:p>
        </p:txBody>
      </p:sp>
      <p:sp>
        <p:nvSpPr>
          <p:cNvPr id="4" name="Freeform 3"/>
          <p:cNvSpPr/>
          <p:nvPr/>
        </p:nvSpPr>
        <p:spPr>
          <a:xfrm>
            <a:off x="444503" y="1955800"/>
            <a:ext cx="0" cy="1178979"/>
          </a:xfrm>
          <a:custGeom>
            <a:avLst/>
            <a:gdLst/>
            <a:ahLst/>
            <a:cxnLst/>
            <a:rect l="l" t="t" r="r" b="b"/>
            <a:pathLst>
              <a:path h="1178979">
                <a:moveTo>
                  <a:pt x="0" y="0"/>
                </a:moveTo>
                <a:lnTo>
                  <a:pt x="0" y="1178980"/>
                </a:lnTo>
              </a:path>
            </a:pathLst>
          </a:custGeom>
          <a:solidFill>
            <a:srgbClr val="D8D8D8"/>
          </a:solidFill>
          <a:ln w="25400">
            <a:solidFill>
              <a:srgbClr val="D8D8D8"/>
            </a:solidFill>
            <a:prstDash val="solid"/>
          </a:ln>
        </p:spPr>
      </p:sp>
    </p:spTree>
    <p:extLst>
      <p:ext uri="{BB962C8B-B14F-4D97-AF65-F5344CB8AC3E}">
        <p14:creationId xmlns:p14="http://schemas.microsoft.com/office/powerpoint/2010/main" val="3916161804"/>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p:cNvSpPr/>
          <p:nvPr/>
        </p:nvSpPr>
        <p:spPr>
          <a:xfrm>
            <a:off x="420528" y="260255"/>
            <a:ext cx="0" cy="277849"/>
          </a:xfrm>
          <a:custGeom>
            <a:avLst/>
            <a:gdLst/>
            <a:ahLst/>
            <a:cxnLst/>
            <a:rect l="l" t="t" r="r" b="b"/>
            <a:pathLst>
              <a:path h="277849">
                <a:moveTo>
                  <a:pt x="0" y="0"/>
                </a:moveTo>
                <a:lnTo>
                  <a:pt x="0" y="277849"/>
                </a:lnTo>
              </a:path>
            </a:pathLst>
          </a:custGeom>
          <a:solidFill>
            <a:srgbClr val="F2F2F2"/>
          </a:solidFill>
          <a:ln w="31750">
            <a:solidFill>
              <a:srgbClr val="F2F2F2"/>
            </a:solidFill>
            <a:prstDash val="solid"/>
          </a:ln>
        </p:spPr>
      </p:sp>
      <p:pic>
        <p:nvPicPr>
          <p:cNvPr id="20" name="图片 19">
            <a:extLst>
              <a:ext uri="{FF2B5EF4-FFF2-40B4-BE49-F238E27FC236}">
                <a16:creationId xmlns:a16="http://schemas.microsoft.com/office/drawing/2014/main" id="{E2E19FAE-2B1A-4DD0-BE90-4B60E43097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101600"/>
            <a:ext cx="13246100" cy="1275876"/>
          </a:xfrm>
          <a:prstGeom prst="rect">
            <a:avLst/>
          </a:prstGeom>
          <a:effectLst>
            <a:softEdge rad="127000"/>
          </a:effectLst>
        </p:spPr>
      </p:pic>
      <p:sp>
        <p:nvSpPr>
          <p:cNvPr id="2" name="矩形 1">
            <a:extLst>
              <a:ext uri="{FF2B5EF4-FFF2-40B4-BE49-F238E27FC236}">
                <a16:creationId xmlns:a16="http://schemas.microsoft.com/office/drawing/2014/main" id="{6698C501-7532-420B-A986-E22602B1F486}"/>
              </a:ext>
            </a:extLst>
          </p:cNvPr>
          <p:cNvSpPr/>
          <p:nvPr/>
        </p:nvSpPr>
        <p:spPr>
          <a:xfrm>
            <a:off x="368300" y="1270000"/>
            <a:ext cx="10667997" cy="4921604"/>
          </a:xfrm>
          <a:prstGeom prst="rect">
            <a:avLst/>
          </a:prstGeom>
        </p:spPr>
        <p:txBody>
          <a:bodyPr wrap="square">
            <a:spAutoFit/>
          </a:bodyPr>
          <a:lstStyle/>
          <a:p>
            <a:pPr indent="457200" algn="just">
              <a:lnSpc>
                <a:spcPts val="3800"/>
              </a:lnSpc>
              <a:spcAft>
                <a:spcPts val="0"/>
              </a:spcAft>
            </a:pPr>
            <a:r>
              <a:rPr lang="zh-CN" altLang="en-US" sz="2400" b="1" kern="100" dirty="0">
                <a:latin typeface="Times New Roman" panose="02020603050405020304" pitchFamily="18" charset="0"/>
                <a:ea typeface="方正仿宋简体" panose="02010601030101010101" pitchFamily="2" charset="-122"/>
              </a:rPr>
              <a:t>从审计的</a:t>
            </a:r>
            <a:r>
              <a:rPr lang="en-US" altLang="zh-CN" sz="2400" b="1" kern="100" dirty="0">
                <a:latin typeface="Times New Roman" panose="02020603050405020304" pitchFamily="18" charset="0"/>
                <a:ea typeface="方正仿宋简体" panose="02010601030101010101" pitchFamily="2" charset="-122"/>
              </a:rPr>
              <a:t>11</a:t>
            </a:r>
            <a:r>
              <a:rPr lang="zh-CN" altLang="en-US" sz="2400" b="1" kern="100" dirty="0">
                <a:latin typeface="Times New Roman" panose="02020603050405020304" pitchFamily="18" charset="0"/>
                <a:ea typeface="方正仿宋简体" panose="02010601030101010101" pitchFamily="2" charset="-122"/>
              </a:rPr>
              <a:t>个县市区和</a:t>
            </a:r>
            <a:r>
              <a:rPr lang="en-US" altLang="zh-CN" sz="2400" b="1" kern="100" dirty="0">
                <a:latin typeface="Times New Roman" panose="02020603050405020304" pitchFamily="18" charset="0"/>
                <a:ea typeface="方正仿宋简体" panose="02010601030101010101" pitchFamily="2" charset="-122"/>
              </a:rPr>
              <a:t>3</a:t>
            </a:r>
            <a:r>
              <a:rPr lang="zh-CN" altLang="en-US" sz="2400" b="1" kern="100" dirty="0">
                <a:latin typeface="Times New Roman" panose="02020603050405020304" pitchFamily="18" charset="0"/>
                <a:ea typeface="方正仿宋简体" panose="02010601030101010101" pitchFamily="2" charset="-122"/>
              </a:rPr>
              <a:t>个功能区情况看，全市精准扶贫和乡村振兴政策落实情况总体较好，能够按照中央、省、市关于脱贫攻坚战及乡村振兴决策部署要求，坚持基本方略，聚焦突出问题，实施了产业扶贫、教育及健康扶贫、住房保障、高标准农田建设、农村基础设施提档升级、改善乡村公共文化服务等一系列政策措施，贫困户生活质量、农业生产保障及乡村整体环境有了一定提高和改善。此次审计也发现一些不足：精准扶贫工作和政策落实方面还存在不规范、不到位的情况，</a:t>
            </a:r>
            <a:r>
              <a:rPr lang="en-US" altLang="zh-CN" sz="2400" b="1" kern="100" dirty="0">
                <a:latin typeface="Times New Roman" panose="02020603050405020304" pitchFamily="18" charset="0"/>
                <a:ea typeface="方正仿宋简体" panose="02010601030101010101" pitchFamily="2" charset="-122"/>
              </a:rPr>
              <a:t>3</a:t>
            </a:r>
            <a:r>
              <a:rPr lang="zh-CN" altLang="en-US" sz="2400" b="1" kern="100" dirty="0">
                <a:latin typeface="Times New Roman" panose="02020603050405020304" pitchFamily="18" charset="0"/>
                <a:ea typeface="方正仿宋简体" panose="02010601030101010101" pitchFamily="2" charset="-122"/>
              </a:rPr>
              <a:t>个县区部分建档立卡贫困户未全部纳入基本医疗保险保障范围，</a:t>
            </a:r>
            <a:r>
              <a:rPr lang="en-US" altLang="zh-CN" sz="2400" b="1" kern="100" dirty="0">
                <a:latin typeface="Times New Roman" panose="02020603050405020304" pitchFamily="18" charset="0"/>
                <a:ea typeface="方正仿宋简体" panose="02010601030101010101" pitchFamily="2" charset="-122"/>
              </a:rPr>
              <a:t>2</a:t>
            </a:r>
            <a:r>
              <a:rPr lang="zh-CN" altLang="en-US" sz="2400" b="1" kern="100" dirty="0">
                <a:latin typeface="Times New Roman" panose="02020603050405020304" pitchFamily="18" charset="0"/>
                <a:ea typeface="方正仿宋简体" panose="02010601030101010101" pitchFamily="2" charset="-122"/>
              </a:rPr>
              <a:t>个县区即时帮扶工作不到位；部分扶贫项目进度慢、资金效益发挥不够好，</a:t>
            </a:r>
            <a:r>
              <a:rPr lang="en-US" altLang="zh-CN" sz="2400" b="1" kern="100" dirty="0">
                <a:latin typeface="Times New Roman" panose="02020603050405020304" pitchFamily="18" charset="0"/>
                <a:ea typeface="方正仿宋简体" panose="02010601030101010101" pitchFamily="2" charset="-122"/>
              </a:rPr>
              <a:t>5</a:t>
            </a:r>
            <a:r>
              <a:rPr lang="zh-CN" altLang="en-US" sz="2400" b="1" kern="100" dirty="0">
                <a:latin typeface="Times New Roman" panose="02020603050405020304" pitchFamily="18" charset="0"/>
                <a:ea typeface="方正仿宋简体" panose="02010601030101010101" pitchFamily="2" charset="-122"/>
              </a:rPr>
              <a:t>个县高标准农田建设项目配套资金</a:t>
            </a:r>
            <a:r>
              <a:rPr lang="en-US" altLang="zh-CN" sz="2400" b="1" kern="100" dirty="0">
                <a:latin typeface="Times New Roman" panose="02020603050405020304" pitchFamily="18" charset="0"/>
                <a:ea typeface="方正仿宋简体" panose="02010601030101010101" pitchFamily="2" charset="-122"/>
              </a:rPr>
              <a:t>8492</a:t>
            </a:r>
            <a:r>
              <a:rPr lang="zh-CN" altLang="en-US" sz="2400" b="1" kern="100" dirty="0">
                <a:latin typeface="Times New Roman" panose="02020603050405020304" pitchFamily="18" charset="0"/>
                <a:ea typeface="方正仿宋简体" panose="02010601030101010101" pitchFamily="2" charset="-122"/>
              </a:rPr>
              <a:t>万元未到位；个别县乡村振兴效果不够好，乡道、村道存在“重建设、轻养护”问题。</a:t>
            </a:r>
            <a:endParaRPr lang="zh-CN" altLang="en-US" sz="2400" b="1" kern="100" dirty="0">
              <a:latin typeface="Times New Roman" panose="02020603050405020304" pitchFamily="18" charset="0"/>
              <a:ea typeface="方正仿宋简体" panose="02010601030101010101" pitchFamily="2" charset="-122"/>
              <a:cs typeface="Times New Roman" panose="02020603050405020304" pitchFamily="18" charset="0"/>
            </a:endParaRPr>
          </a:p>
        </p:txBody>
      </p:sp>
    </p:spTree>
    <p:extLst>
      <p:ext uri="{BB962C8B-B14F-4D97-AF65-F5344CB8AC3E}">
        <p14:creationId xmlns:p14="http://schemas.microsoft.com/office/powerpoint/2010/main" val="64417597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750"/>
                                        <p:tgtEl>
                                          <p:spTgt spid="2"/>
                                        </p:tgtEl>
                                      </p:cBhvr>
                                    </p:animEffect>
                                    <p:set>
                                      <p:cBhvr>
                                        <p:cTn id="7" dur="1" fill="hold">
                                          <p:stCondLst>
                                            <p:cond delay="74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632981" y="1826457"/>
            <a:ext cx="3000177" cy="863185"/>
          </a:xfrm>
          <a:prstGeom prst="rect">
            <a:avLst/>
          </a:prstGeom>
        </p:spPr>
        <p:txBody>
          <a:bodyPr lIns="127000" tIns="63500" rIns="127000" bIns="63500" rtlCol="0" anchor="t">
            <a:spAutoFit/>
          </a:bodyPr>
          <a:lstStyle/>
          <a:p>
            <a:pPr algn="l" latinLnBrk="1">
              <a:lnSpc>
                <a:spcPct val="116199"/>
              </a:lnSpc>
            </a:pPr>
            <a:r>
              <a:rPr lang="en-US" sz="4400" b="1" spc="600" dirty="0">
                <a:solidFill>
                  <a:srgbClr val="FFFFFF"/>
                </a:solidFill>
                <a:latin typeface="Microsoft YaHei"/>
                <a:ea typeface="Microsoft YaHei"/>
              </a:rPr>
              <a:t>07</a:t>
            </a:r>
            <a:endParaRPr lang="en-US" sz="1100" spc="600" dirty="0"/>
          </a:p>
        </p:txBody>
      </p:sp>
      <p:sp>
        <p:nvSpPr>
          <p:cNvPr id="3" name="TextBox 2"/>
          <p:cNvSpPr txBox="1"/>
          <p:nvPr/>
        </p:nvSpPr>
        <p:spPr>
          <a:xfrm>
            <a:off x="596904" y="2807901"/>
            <a:ext cx="5638796" cy="1236236"/>
          </a:xfrm>
          <a:prstGeom prst="rect">
            <a:avLst/>
          </a:prstGeom>
        </p:spPr>
        <p:txBody>
          <a:bodyPr wrap="square" lIns="127000" tIns="63500" rIns="127000" bIns="63500" rtlCol="0" anchor="t">
            <a:spAutoFit/>
          </a:bodyPr>
          <a:lstStyle/>
          <a:p>
            <a:r>
              <a:rPr lang="zh-CN" altLang="en-US" sz="3600" b="1" dirty="0">
                <a:solidFill>
                  <a:schemeClr val="bg1"/>
                </a:solidFill>
                <a:latin typeface="微软雅黑" panose="020B0503020204020204" pitchFamily="34" charset="-122"/>
                <a:ea typeface="微软雅黑" panose="020B0503020204020204" pitchFamily="34" charset="-122"/>
              </a:rPr>
              <a:t>优化营商环境政策落实跟踪审计情况</a:t>
            </a:r>
            <a:endParaRPr lang="zh-CN" altLang="zh-CN" sz="3600" b="1" dirty="0">
              <a:solidFill>
                <a:schemeClr val="bg1"/>
              </a:solidFill>
              <a:latin typeface="微软雅黑" panose="020B0503020204020204" pitchFamily="34" charset="-122"/>
              <a:ea typeface="微软雅黑" panose="020B0503020204020204" pitchFamily="34" charset="-122"/>
            </a:endParaRPr>
          </a:p>
        </p:txBody>
      </p:sp>
      <p:sp>
        <p:nvSpPr>
          <p:cNvPr id="4" name="Freeform 3"/>
          <p:cNvSpPr/>
          <p:nvPr/>
        </p:nvSpPr>
        <p:spPr>
          <a:xfrm>
            <a:off x="444503" y="1955800"/>
            <a:ext cx="0" cy="1178979"/>
          </a:xfrm>
          <a:custGeom>
            <a:avLst/>
            <a:gdLst/>
            <a:ahLst/>
            <a:cxnLst/>
            <a:rect l="l" t="t" r="r" b="b"/>
            <a:pathLst>
              <a:path h="1178979">
                <a:moveTo>
                  <a:pt x="0" y="0"/>
                </a:moveTo>
                <a:lnTo>
                  <a:pt x="0" y="1178980"/>
                </a:lnTo>
              </a:path>
            </a:pathLst>
          </a:custGeom>
          <a:solidFill>
            <a:srgbClr val="D8D8D8"/>
          </a:solidFill>
          <a:ln w="25400">
            <a:solidFill>
              <a:srgbClr val="D8D8D8"/>
            </a:solidFill>
            <a:prstDash val="solid"/>
          </a:ln>
        </p:spPr>
      </p:sp>
    </p:spTree>
    <p:extLst>
      <p:ext uri="{BB962C8B-B14F-4D97-AF65-F5344CB8AC3E}">
        <p14:creationId xmlns:p14="http://schemas.microsoft.com/office/powerpoint/2010/main" val="2191264541"/>
      </p:ext>
    </p:extLst>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p:cNvSpPr/>
          <p:nvPr/>
        </p:nvSpPr>
        <p:spPr>
          <a:xfrm>
            <a:off x="420528" y="260255"/>
            <a:ext cx="0" cy="277849"/>
          </a:xfrm>
          <a:custGeom>
            <a:avLst/>
            <a:gdLst/>
            <a:ahLst/>
            <a:cxnLst/>
            <a:rect l="l" t="t" r="r" b="b"/>
            <a:pathLst>
              <a:path h="277849">
                <a:moveTo>
                  <a:pt x="0" y="0"/>
                </a:moveTo>
                <a:lnTo>
                  <a:pt x="0" y="277849"/>
                </a:lnTo>
              </a:path>
            </a:pathLst>
          </a:custGeom>
          <a:solidFill>
            <a:srgbClr val="F2F2F2"/>
          </a:solidFill>
          <a:ln w="31750">
            <a:solidFill>
              <a:srgbClr val="F2F2F2"/>
            </a:solidFill>
            <a:prstDash val="solid"/>
          </a:ln>
        </p:spPr>
      </p:sp>
      <p:pic>
        <p:nvPicPr>
          <p:cNvPr id="20" name="图片 19">
            <a:extLst>
              <a:ext uri="{FF2B5EF4-FFF2-40B4-BE49-F238E27FC236}">
                <a16:creationId xmlns:a16="http://schemas.microsoft.com/office/drawing/2014/main" id="{E2E19FAE-2B1A-4DD0-BE90-4B60E43097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101600"/>
            <a:ext cx="13246100" cy="1275876"/>
          </a:xfrm>
          <a:prstGeom prst="rect">
            <a:avLst/>
          </a:prstGeom>
          <a:effectLst>
            <a:softEdge rad="127000"/>
          </a:effectLst>
        </p:spPr>
      </p:pic>
      <p:sp>
        <p:nvSpPr>
          <p:cNvPr id="2" name="矩形 1">
            <a:extLst>
              <a:ext uri="{FF2B5EF4-FFF2-40B4-BE49-F238E27FC236}">
                <a16:creationId xmlns:a16="http://schemas.microsoft.com/office/drawing/2014/main" id="{6698C501-7532-420B-A986-E22602B1F486}"/>
              </a:ext>
            </a:extLst>
          </p:cNvPr>
          <p:cNvSpPr/>
          <p:nvPr/>
        </p:nvSpPr>
        <p:spPr>
          <a:xfrm>
            <a:off x="368300" y="1620335"/>
            <a:ext cx="10667997" cy="3632789"/>
          </a:xfrm>
          <a:prstGeom prst="rect">
            <a:avLst/>
          </a:prstGeom>
        </p:spPr>
        <p:txBody>
          <a:bodyPr wrap="square">
            <a:spAutoFit/>
          </a:bodyPr>
          <a:lstStyle/>
          <a:p>
            <a:pPr indent="457200" algn="just">
              <a:lnSpc>
                <a:spcPts val="4000"/>
              </a:lnSpc>
              <a:spcAft>
                <a:spcPts val="0"/>
              </a:spcAft>
            </a:pPr>
            <a:r>
              <a:rPr lang="zh-CN" altLang="en-US" sz="2400" b="1" kern="100" dirty="0">
                <a:latin typeface="Times New Roman" panose="02020603050405020304" pitchFamily="18" charset="0"/>
                <a:ea typeface="方正仿宋简体" panose="02010601030101010101" pitchFamily="2" charset="-122"/>
              </a:rPr>
              <a:t>从审计情况看，市政府各职能部门单位高度重视“一次办好”和减税降费政策措施落实，根据上级要求能够及时出台文件，制定具体落实措施，各县市区能够按照省、市安排，稳步推进改革，结合地区实际拿出行之有效的实施办法，在优化流程、改变作风、提高人民和企业获得感方面取得了一定的成绩。此次审计也发现，部分县市区“一次办好”“一网链接”等方面存在一些问题，个别事项需进一步理顺和完善，还存在应减免未减免小微企业不动产登记费、未免征残疾人就业保证金等问题。</a:t>
            </a:r>
            <a:endParaRPr lang="zh-CN" altLang="en-US" sz="2400" b="1" kern="100" dirty="0">
              <a:latin typeface="Times New Roman" panose="02020603050405020304" pitchFamily="18" charset="0"/>
              <a:ea typeface="方正仿宋简体" panose="02010601030101010101" pitchFamily="2" charset="-122"/>
              <a:cs typeface="Times New Roman" panose="02020603050405020304" pitchFamily="18" charset="0"/>
            </a:endParaRPr>
          </a:p>
        </p:txBody>
      </p:sp>
    </p:spTree>
    <p:extLst>
      <p:ext uri="{BB962C8B-B14F-4D97-AF65-F5344CB8AC3E}">
        <p14:creationId xmlns:p14="http://schemas.microsoft.com/office/powerpoint/2010/main" val="224433652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750"/>
                                        <p:tgtEl>
                                          <p:spTgt spid="2"/>
                                        </p:tgtEl>
                                      </p:cBhvr>
                                    </p:animEffect>
                                    <p:set>
                                      <p:cBhvr>
                                        <p:cTn id="7" dur="1" fill="hold">
                                          <p:stCondLst>
                                            <p:cond delay="74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632981" y="1826457"/>
            <a:ext cx="3000177" cy="863185"/>
          </a:xfrm>
          <a:prstGeom prst="rect">
            <a:avLst/>
          </a:prstGeom>
        </p:spPr>
        <p:txBody>
          <a:bodyPr lIns="127000" tIns="63500" rIns="127000" bIns="63500" rtlCol="0" anchor="t">
            <a:spAutoFit/>
          </a:bodyPr>
          <a:lstStyle/>
          <a:p>
            <a:pPr algn="l" latinLnBrk="1">
              <a:lnSpc>
                <a:spcPct val="116199"/>
              </a:lnSpc>
            </a:pPr>
            <a:r>
              <a:rPr lang="en-US" sz="4400" b="1" spc="600" dirty="0">
                <a:solidFill>
                  <a:srgbClr val="FFFFFF"/>
                </a:solidFill>
                <a:latin typeface="Microsoft YaHei"/>
                <a:ea typeface="Microsoft YaHei"/>
              </a:rPr>
              <a:t>08</a:t>
            </a:r>
            <a:endParaRPr lang="en-US" sz="1100" spc="600" dirty="0"/>
          </a:p>
        </p:txBody>
      </p:sp>
      <p:sp>
        <p:nvSpPr>
          <p:cNvPr id="3" name="TextBox 2"/>
          <p:cNvSpPr txBox="1"/>
          <p:nvPr/>
        </p:nvSpPr>
        <p:spPr>
          <a:xfrm>
            <a:off x="596903" y="2807901"/>
            <a:ext cx="6400797" cy="682238"/>
          </a:xfrm>
          <a:prstGeom prst="rect">
            <a:avLst/>
          </a:prstGeom>
        </p:spPr>
        <p:txBody>
          <a:bodyPr wrap="square" lIns="127000" tIns="63500" rIns="127000" bIns="63500" rtlCol="0" anchor="t">
            <a:spAutoFit/>
          </a:bodyPr>
          <a:lstStyle/>
          <a:p>
            <a:r>
              <a:rPr lang="zh-CN" altLang="en-US" sz="3600" b="1" dirty="0">
                <a:solidFill>
                  <a:schemeClr val="bg1"/>
                </a:solidFill>
                <a:latin typeface="微软雅黑" panose="020B0503020204020204" pitchFamily="34" charset="-122"/>
                <a:ea typeface="微软雅黑" panose="020B0503020204020204" pitchFamily="34" charset="-122"/>
              </a:rPr>
              <a:t>公共投资项目审计情况</a:t>
            </a:r>
            <a:endParaRPr lang="zh-CN" altLang="zh-CN" sz="3600" b="1" dirty="0">
              <a:solidFill>
                <a:schemeClr val="bg1"/>
              </a:solidFill>
              <a:latin typeface="微软雅黑" panose="020B0503020204020204" pitchFamily="34" charset="-122"/>
              <a:ea typeface="微软雅黑" panose="020B0503020204020204" pitchFamily="34" charset="-122"/>
            </a:endParaRPr>
          </a:p>
        </p:txBody>
      </p:sp>
      <p:sp>
        <p:nvSpPr>
          <p:cNvPr id="4" name="Freeform 3"/>
          <p:cNvSpPr/>
          <p:nvPr/>
        </p:nvSpPr>
        <p:spPr>
          <a:xfrm>
            <a:off x="444503" y="1955800"/>
            <a:ext cx="0" cy="1178979"/>
          </a:xfrm>
          <a:custGeom>
            <a:avLst/>
            <a:gdLst/>
            <a:ahLst/>
            <a:cxnLst/>
            <a:rect l="l" t="t" r="r" b="b"/>
            <a:pathLst>
              <a:path h="1178979">
                <a:moveTo>
                  <a:pt x="0" y="0"/>
                </a:moveTo>
                <a:lnTo>
                  <a:pt x="0" y="1178980"/>
                </a:lnTo>
              </a:path>
            </a:pathLst>
          </a:custGeom>
          <a:solidFill>
            <a:srgbClr val="D8D8D8"/>
          </a:solidFill>
          <a:ln w="25400">
            <a:solidFill>
              <a:srgbClr val="D8D8D8"/>
            </a:solidFill>
            <a:prstDash val="solid"/>
          </a:ln>
        </p:spPr>
      </p:sp>
    </p:spTree>
    <p:extLst>
      <p:ext uri="{BB962C8B-B14F-4D97-AF65-F5344CB8AC3E}">
        <p14:creationId xmlns:p14="http://schemas.microsoft.com/office/powerpoint/2010/main" val="4264009332"/>
      </p:ext>
    </p:extLst>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p:cNvSpPr/>
          <p:nvPr/>
        </p:nvSpPr>
        <p:spPr>
          <a:xfrm>
            <a:off x="420528" y="260255"/>
            <a:ext cx="0" cy="277849"/>
          </a:xfrm>
          <a:custGeom>
            <a:avLst/>
            <a:gdLst/>
            <a:ahLst/>
            <a:cxnLst/>
            <a:rect l="l" t="t" r="r" b="b"/>
            <a:pathLst>
              <a:path h="277849">
                <a:moveTo>
                  <a:pt x="0" y="0"/>
                </a:moveTo>
                <a:lnTo>
                  <a:pt x="0" y="277849"/>
                </a:lnTo>
              </a:path>
            </a:pathLst>
          </a:custGeom>
          <a:solidFill>
            <a:srgbClr val="F2F2F2"/>
          </a:solidFill>
          <a:ln w="31750">
            <a:solidFill>
              <a:srgbClr val="F2F2F2"/>
            </a:solidFill>
            <a:prstDash val="solid"/>
          </a:ln>
        </p:spPr>
      </p:sp>
      <p:pic>
        <p:nvPicPr>
          <p:cNvPr id="20" name="图片 19">
            <a:extLst>
              <a:ext uri="{FF2B5EF4-FFF2-40B4-BE49-F238E27FC236}">
                <a16:creationId xmlns:a16="http://schemas.microsoft.com/office/drawing/2014/main" id="{E2E19FAE-2B1A-4DD0-BE90-4B60E43097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101600"/>
            <a:ext cx="13246100" cy="1275876"/>
          </a:xfrm>
          <a:prstGeom prst="rect">
            <a:avLst/>
          </a:prstGeom>
          <a:effectLst>
            <a:softEdge rad="127000"/>
          </a:effectLst>
        </p:spPr>
      </p:pic>
      <p:sp>
        <p:nvSpPr>
          <p:cNvPr id="2" name="矩形 1">
            <a:extLst>
              <a:ext uri="{FF2B5EF4-FFF2-40B4-BE49-F238E27FC236}">
                <a16:creationId xmlns:a16="http://schemas.microsoft.com/office/drawing/2014/main" id="{6698C501-7532-420B-A986-E22602B1F486}"/>
              </a:ext>
            </a:extLst>
          </p:cNvPr>
          <p:cNvSpPr/>
          <p:nvPr/>
        </p:nvSpPr>
        <p:spPr>
          <a:xfrm>
            <a:off x="520699" y="1879600"/>
            <a:ext cx="10515601" cy="2334357"/>
          </a:xfrm>
          <a:prstGeom prst="rect">
            <a:avLst/>
          </a:prstGeom>
        </p:spPr>
        <p:txBody>
          <a:bodyPr wrap="square">
            <a:spAutoFit/>
          </a:bodyPr>
          <a:lstStyle/>
          <a:p>
            <a:pPr indent="457200" algn="just">
              <a:lnSpc>
                <a:spcPts val="4500"/>
              </a:lnSpc>
              <a:spcAft>
                <a:spcPts val="0"/>
              </a:spcAft>
            </a:pPr>
            <a:r>
              <a:rPr lang="en-US" altLang="zh-CN" sz="2400" b="1" kern="100" dirty="0">
                <a:latin typeface="Times New Roman" panose="02020603050405020304" pitchFamily="18" charset="0"/>
                <a:ea typeface="方正仿宋简体" panose="02010601030101010101" pitchFamily="2" charset="-122"/>
              </a:rPr>
              <a:t>2019</a:t>
            </a:r>
            <a:r>
              <a:rPr lang="zh-CN" altLang="en-US" sz="2400" b="1" kern="100" dirty="0">
                <a:latin typeface="Times New Roman" panose="02020603050405020304" pitchFamily="18" charset="0"/>
                <a:ea typeface="方正仿宋简体" panose="02010601030101010101" pitchFamily="2" charset="-122"/>
              </a:rPr>
              <a:t>年度，市审计局对</a:t>
            </a:r>
            <a:r>
              <a:rPr lang="en-US" altLang="zh-CN" sz="2400" b="1" kern="100" dirty="0">
                <a:latin typeface="Times New Roman" panose="02020603050405020304" pitchFamily="18" charset="0"/>
                <a:ea typeface="方正仿宋简体" panose="02010601030101010101" pitchFamily="2" charset="-122"/>
              </a:rPr>
              <a:t>32</a:t>
            </a:r>
            <a:r>
              <a:rPr lang="zh-CN" altLang="en-US" sz="2400" b="1" kern="100" dirty="0">
                <a:latin typeface="Times New Roman" panose="02020603050405020304" pitchFamily="18" charset="0"/>
                <a:ea typeface="方正仿宋简体" panose="02010601030101010101" pitchFamily="2" charset="-122"/>
              </a:rPr>
              <a:t>个</a:t>
            </a:r>
            <a:r>
              <a:rPr lang="en-US" altLang="zh-CN" sz="2400" b="1" kern="100" dirty="0">
                <a:latin typeface="Times New Roman" panose="02020603050405020304" pitchFamily="18" charset="0"/>
                <a:ea typeface="方正仿宋简体" panose="02010601030101010101" pitchFamily="2" charset="-122"/>
              </a:rPr>
              <a:t>1000</a:t>
            </a:r>
            <a:r>
              <a:rPr lang="zh-CN" altLang="en-US" sz="2400" b="1" kern="100" dirty="0">
                <a:latin typeface="Times New Roman" panose="02020603050405020304" pitchFamily="18" charset="0"/>
                <a:ea typeface="方正仿宋简体" panose="02010601030101010101" pitchFamily="2" charset="-122"/>
              </a:rPr>
              <a:t>万元以上公共投资项目进行审计监督，核减工程造价共计</a:t>
            </a:r>
            <a:r>
              <a:rPr lang="en-US" altLang="zh-CN" sz="2400" b="1" kern="100" dirty="0">
                <a:latin typeface="Times New Roman" panose="02020603050405020304" pitchFamily="18" charset="0"/>
                <a:ea typeface="方正仿宋简体" panose="02010601030101010101" pitchFamily="2" charset="-122"/>
              </a:rPr>
              <a:t>36389</a:t>
            </a:r>
            <a:r>
              <a:rPr lang="zh-CN" altLang="en-US" sz="2400" b="1" kern="100" dirty="0">
                <a:latin typeface="Times New Roman" panose="02020603050405020304" pitchFamily="18" charset="0"/>
                <a:ea typeface="方正仿宋简体" panose="02010601030101010101" pitchFamily="2" charset="-122"/>
              </a:rPr>
              <a:t>万元，综合审减率</a:t>
            </a:r>
            <a:r>
              <a:rPr lang="en-US" altLang="zh-CN" sz="2400" b="1" kern="100" dirty="0">
                <a:latin typeface="Times New Roman" panose="02020603050405020304" pitchFamily="18" charset="0"/>
                <a:ea typeface="方正仿宋简体" panose="02010601030101010101" pitchFamily="2" charset="-122"/>
              </a:rPr>
              <a:t>12.91%</a:t>
            </a:r>
            <a:r>
              <a:rPr lang="zh-CN" altLang="en-US" sz="2400" b="1" kern="100" dirty="0">
                <a:latin typeface="Times New Roman" panose="02020603050405020304" pitchFamily="18" charset="0"/>
                <a:ea typeface="方正仿宋简体" panose="02010601030101010101" pitchFamily="2" charset="-122"/>
              </a:rPr>
              <a:t>。上述项目中有</a:t>
            </a:r>
            <a:r>
              <a:rPr lang="en-US" altLang="zh-CN" sz="2400" b="1" kern="100" dirty="0">
                <a:latin typeface="Times New Roman" panose="02020603050405020304" pitchFamily="18" charset="0"/>
                <a:ea typeface="方正仿宋简体" panose="02010601030101010101" pitchFamily="2" charset="-122"/>
              </a:rPr>
              <a:t>1</a:t>
            </a:r>
            <a:r>
              <a:rPr lang="zh-CN" altLang="en-US" sz="2400" b="1" kern="100" dirty="0">
                <a:latin typeface="Times New Roman" panose="02020603050405020304" pitchFamily="18" charset="0"/>
                <a:ea typeface="方正仿宋简体" panose="02010601030101010101" pitchFamily="2" charset="-122"/>
              </a:rPr>
              <a:t>个工程项目中单项设备未进行政府采购；</a:t>
            </a:r>
            <a:r>
              <a:rPr lang="en-US" altLang="zh-CN" sz="2400" b="1" kern="100" dirty="0">
                <a:latin typeface="Times New Roman" panose="02020603050405020304" pitchFamily="18" charset="0"/>
                <a:ea typeface="方正仿宋简体" panose="02010601030101010101" pitchFamily="2" charset="-122"/>
              </a:rPr>
              <a:t>3</a:t>
            </a:r>
            <a:r>
              <a:rPr lang="zh-CN" altLang="en-US" sz="2400" b="1" kern="100" dirty="0">
                <a:latin typeface="Times New Roman" panose="02020603050405020304" pitchFamily="18" charset="0"/>
                <a:ea typeface="方正仿宋简体" panose="02010601030101010101" pitchFamily="2" charset="-122"/>
              </a:rPr>
              <a:t>个项目超概算；</a:t>
            </a:r>
            <a:r>
              <a:rPr lang="en-US" altLang="zh-CN" sz="2400" b="1" kern="100" dirty="0">
                <a:latin typeface="Times New Roman" panose="02020603050405020304" pitchFamily="18" charset="0"/>
                <a:ea typeface="方正仿宋简体" panose="02010601030101010101" pitchFamily="2" charset="-122"/>
              </a:rPr>
              <a:t>7</a:t>
            </a:r>
            <a:r>
              <a:rPr lang="zh-CN" altLang="en-US" sz="2400" b="1" kern="100" dirty="0">
                <a:latin typeface="Times New Roman" panose="02020603050405020304" pitchFamily="18" charset="0"/>
                <a:ea typeface="方正仿宋简体" panose="02010601030101010101" pitchFamily="2" charset="-122"/>
              </a:rPr>
              <a:t>个项目超合同价</a:t>
            </a:r>
            <a:r>
              <a:rPr lang="en-US" altLang="zh-CN" sz="2400" b="1" kern="100" dirty="0">
                <a:latin typeface="Times New Roman" panose="02020603050405020304" pitchFamily="18" charset="0"/>
                <a:ea typeface="方正仿宋简体" panose="02010601030101010101" pitchFamily="2" charset="-122"/>
              </a:rPr>
              <a:t>10%</a:t>
            </a:r>
            <a:r>
              <a:rPr lang="zh-CN" altLang="en-US" sz="2400" b="1" kern="100" dirty="0">
                <a:latin typeface="Times New Roman" panose="02020603050405020304" pitchFamily="18" charset="0"/>
                <a:ea typeface="方正仿宋简体" panose="02010601030101010101" pitchFamily="2" charset="-122"/>
              </a:rPr>
              <a:t>以上；</a:t>
            </a:r>
            <a:r>
              <a:rPr lang="en-US" altLang="zh-CN" sz="2400" b="1" kern="100" dirty="0">
                <a:latin typeface="Times New Roman" panose="02020603050405020304" pitchFamily="18" charset="0"/>
                <a:ea typeface="方正仿宋简体" panose="02010601030101010101" pitchFamily="2" charset="-122"/>
              </a:rPr>
              <a:t>1</a:t>
            </a:r>
            <a:r>
              <a:rPr lang="zh-CN" altLang="en-US" sz="2400" b="1" kern="100" dirty="0">
                <a:latin typeface="Times New Roman" panose="02020603050405020304" pitchFamily="18" charset="0"/>
                <a:ea typeface="方正仿宋简体" panose="02010601030101010101" pitchFamily="2" charset="-122"/>
              </a:rPr>
              <a:t>个项目未进行政府评审。</a:t>
            </a:r>
          </a:p>
        </p:txBody>
      </p:sp>
    </p:spTree>
    <p:extLst>
      <p:ext uri="{BB962C8B-B14F-4D97-AF65-F5344CB8AC3E}">
        <p14:creationId xmlns:p14="http://schemas.microsoft.com/office/powerpoint/2010/main" val="193329282"/>
      </p:ext>
    </p:extLst>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2"/>
          <a:stretch>
            <a:fillRect l="-37" r="-37"/>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324100" y="1968500"/>
            <a:ext cx="6910639" cy="2552696"/>
          </a:xfrm>
          <a:prstGeom prst="rect">
            <a:avLst/>
          </a:prstGeom>
        </p:spPr>
      </p:pic>
      <p:sp>
        <p:nvSpPr>
          <p:cNvPr id="3" name="Freeform 2"/>
          <p:cNvSpPr/>
          <p:nvPr/>
        </p:nvSpPr>
        <p:spPr>
          <a:xfrm>
            <a:off x="2629812" y="2189300"/>
            <a:ext cx="6296309" cy="2120903"/>
          </a:xfrm>
          <a:custGeom>
            <a:avLst/>
            <a:gdLst/>
            <a:ahLst/>
            <a:cxnLst/>
            <a:rect l="l" t="t" r="r" b="b"/>
            <a:pathLst>
              <a:path w="6296309" h="2120903">
                <a:moveTo>
                  <a:pt x="0" y="0"/>
                </a:moveTo>
                <a:lnTo>
                  <a:pt x="6296310" y="0"/>
                </a:lnTo>
                <a:lnTo>
                  <a:pt x="6296310" y="2120902"/>
                </a:lnTo>
                <a:lnTo>
                  <a:pt x="0" y="2120902"/>
                </a:lnTo>
                <a:lnTo>
                  <a:pt x="0" y="0"/>
                </a:lnTo>
                <a:close/>
              </a:path>
            </a:pathLst>
          </a:custGeom>
          <a:solidFill>
            <a:srgbClr val="FFFFFF">
              <a:alpha val="0"/>
            </a:srgbClr>
          </a:solidFill>
          <a:ln w="19050">
            <a:solidFill>
              <a:srgbClr val="FFFFFF">
                <a:alpha val="54901"/>
              </a:srgbClr>
            </a:solidFill>
            <a:prstDash val="solid"/>
            <a:miter/>
          </a:ln>
        </p:spPr>
      </p:sp>
      <p:sp>
        <p:nvSpPr>
          <p:cNvPr id="4" name="TextBox 3"/>
          <p:cNvSpPr txBox="1"/>
          <p:nvPr/>
        </p:nvSpPr>
        <p:spPr>
          <a:xfrm>
            <a:off x="4127599" y="2779880"/>
            <a:ext cx="3479701" cy="929935"/>
          </a:xfrm>
          <a:prstGeom prst="rect">
            <a:avLst/>
          </a:prstGeom>
        </p:spPr>
        <p:txBody>
          <a:bodyPr lIns="127000" tIns="63500" rIns="127000" bIns="63500" rtlCol="0" anchor="t">
            <a:spAutoFit/>
          </a:bodyPr>
          <a:lstStyle/>
          <a:p>
            <a:pPr algn="ctr" latinLnBrk="1">
              <a:lnSpc>
                <a:spcPct val="116199"/>
              </a:lnSpc>
            </a:pPr>
            <a:r>
              <a:rPr lang="zh-CN" altLang="en-US" sz="4800" b="1" dirty="0">
                <a:solidFill>
                  <a:srgbClr val="FFFFFF"/>
                </a:solidFill>
                <a:latin typeface="Microsoft YaHei"/>
                <a:ea typeface="Microsoft YaHei"/>
              </a:rPr>
              <a:t>谢谢！</a:t>
            </a:r>
            <a:endParaRPr lang="en-US" sz="1100" dirty="0"/>
          </a:p>
        </p:txBody>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l="-12" r="-12"/>
          </a:stretch>
        </a:blipFill>
        <a:effectLst/>
      </p:bgPr>
    </p:bg>
    <p:spTree>
      <p:nvGrpSpPr>
        <p:cNvPr id="1" name=""/>
        <p:cNvGrpSpPr/>
        <p:nvPr/>
      </p:nvGrpSpPr>
      <p:grpSpPr>
        <a:xfrm>
          <a:off x="0" y="0"/>
          <a:ext cx="0" cy="0"/>
          <a:chOff x="0" y="0"/>
          <a:chExt cx="0" cy="0"/>
        </a:xfrm>
      </p:grpSpPr>
      <p:sp>
        <p:nvSpPr>
          <p:cNvPr id="2" name="TextBox 1"/>
          <p:cNvSpPr txBox="1"/>
          <p:nvPr/>
        </p:nvSpPr>
        <p:spPr>
          <a:xfrm>
            <a:off x="1471178" y="1826457"/>
            <a:ext cx="3000177" cy="863185"/>
          </a:xfrm>
          <a:prstGeom prst="rect">
            <a:avLst/>
          </a:prstGeom>
        </p:spPr>
        <p:txBody>
          <a:bodyPr lIns="127000" tIns="63500" rIns="127000" bIns="63500" rtlCol="0" anchor="t">
            <a:spAutoFit/>
          </a:bodyPr>
          <a:lstStyle/>
          <a:p>
            <a:pPr algn="l" latinLnBrk="1">
              <a:lnSpc>
                <a:spcPct val="116199"/>
              </a:lnSpc>
            </a:pPr>
            <a:r>
              <a:rPr lang="en-US" sz="4400" b="1" spc="600" dirty="0">
                <a:solidFill>
                  <a:srgbClr val="FFFFFF"/>
                </a:solidFill>
                <a:latin typeface="Microsoft YaHei"/>
                <a:ea typeface="Microsoft YaHei"/>
              </a:rPr>
              <a:t>01</a:t>
            </a:r>
            <a:endParaRPr lang="en-US" sz="1100" spc="600" dirty="0"/>
          </a:p>
        </p:txBody>
      </p:sp>
      <p:sp>
        <p:nvSpPr>
          <p:cNvPr id="3" name="TextBox 2"/>
          <p:cNvSpPr txBox="1"/>
          <p:nvPr/>
        </p:nvSpPr>
        <p:spPr>
          <a:xfrm>
            <a:off x="1435100" y="2807901"/>
            <a:ext cx="4147925" cy="687239"/>
          </a:xfrm>
          <a:prstGeom prst="rect">
            <a:avLst/>
          </a:prstGeom>
        </p:spPr>
        <p:txBody>
          <a:bodyPr wrap="square" lIns="127000" tIns="63500" rIns="127000" bIns="63500" rtlCol="0" anchor="t">
            <a:spAutoFit/>
          </a:bodyPr>
          <a:lstStyle/>
          <a:p>
            <a:pPr latinLnBrk="1">
              <a:lnSpc>
                <a:spcPct val="116199"/>
              </a:lnSpc>
            </a:pPr>
            <a:r>
              <a:rPr lang="zh-CN" altLang="zh-CN" sz="3400" b="1" dirty="0">
                <a:solidFill>
                  <a:schemeClr val="bg1"/>
                </a:solidFill>
                <a:latin typeface="微软雅黑" panose="020B0503020204020204" pitchFamily="34" charset="-122"/>
                <a:ea typeface="微软雅黑" panose="020B0503020204020204" pitchFamily="34" charset="-122"/>
              </a:rPr>
              <a:t>基本情况和总体评价</a:t>
            </a:r>
            <a:endParaRPr lang="zh-CN" altLang="zh-CN" sz="3400" dirty="0">
              <a:solidFill>
                <a:schemeClr val="bg1"/>
              </a:solidFill>
              <a:latin typeface="微软雅黑" panose="020B0503020204020204" pitchFamily="34" charset="-122"/>
              <a:ea typeface="微软雅黑" panose="020B0503020204020204" pitchFamily="34" charset="-122"/>
            </a:endParaRPr>
          </a:p>
        </p:txBody>
      </p:sp>
      <p:sp>
        <p:nvSpPr>
          <p:cNvPr id="4" name="Freeform 3"/>
          <p:cNvSpPr/>
          <p:nvPr/>
        </p:nvSpPr>
        <p:spPr>
          <a:xfrm>
            <a:off x="1291621" y="1929921"/>
            <a:ext cx="0" cy="1178979"/>
          </a:xfrm>
          <a:custGeom>
            <a:avLst/>
            <a:gdLst/>
            <a:ahLst/>
            <a:cxnLst/>
            <a:rect l="l" t="t" r="r" b="b"/>
            <a:pathLst>
              <a:path h="1178979">
                <a:moveTo>
                  <a:pt x="0" y="0"/>
                </a:moveTo>
                <a:lnTo>
                  <a:pt x="0" y="1178980"/>
                </a:lnTo>
              </a:path>
            </a:pathLst>
          </a:custGeom>
          <a:solidFill>
            <a:srgbClr val="D8D8D8"/>
          </a:solidFill>
          <a:ln w="25400">
            <a:solidFill>
              <a:srgbClr val="D8D8D8"/>
            </a:solidFill>
            <a:prstDash val="solid"/>
          </a:ln>
        </p:spPr>
      </p:sp>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65000">
              <a:schemeClr val="tx2">
                <a:lumMod val="20000"/>
                <a:lumOff val="80000"/>
                <a:alpha val="20000"/>
              </a:schemeClr>
            </a:gs>
            <a:gs pos="93000">
              <a:schemeClr val="accent1">
                <a:lumMod val="15000"/>
                <a:lumOff val="85000"/>
                <a:alpha val="90000"/>
              </a:schemeClr>
            </a:gs>
            <a:gs pos="26000">
              <a:schemeClr val="accent1">
                <a:lumMod val="0"/>
                <a:lumOff val="100000"/>
              </a:schemeClr>
            </a:gs>
          </a:gsLst>
          <a:lin ang="2700000" scaled="1"/>
          <a:tileRect/>
        </a:gradFill>
        <a:effectLst/>
      </p:bgPr>
    </p:bg>
    <p:spTree>
      <p:nvGrpSpPr>
        <p:cNvPr id="1" name=""/>
        <p:cNvGrpSpPr/>
        <p:nvPr/>
      </p:nvGrpSpPr>
      <p:grpSpPr>
        <a:xfrm>
          <a:off x="0" y="0"/>
          <a:ext cx="0" cy="0"/>
          <a:chOff x="0" y="0"/>
          <a:chExt cx="0" cy="0"/>
        </a:xfrm>
      </p:grpSpPr>
      <p:sp>
        <p:nvSpPr>
          <p:cNvPr id="4" name="TextBox 3"/>
          <p:cNvSpPr txBox="1"/>
          <p:nvPr/>
        </p:nvSpPr>
        <p:spPr>
          <a:xfrm>
            <a:off x="501228" y="152905"/>
            <a:ext cx="3524647" cy="440630"/>
          </a:xfrm>
          <a:prstGeom prst="rect">
            <a:avLst/>
          </a:prstGeom>
        </p:spPr>
        <p:txBody>
          <a:bodyPr lIns="127000" tIns="63500" rIns="127000" bIns="63500" rtlCol="0" anchor="t">
            <a:spAutoFit/>
          </a:bodyPr>
          <a:lstStyle/>
          <a:p>
            <a:pPr algn="l" latinLnBrk="1">
              <a:lnSpc>
                <a:spcPct val="116199"/>
              </a:lnSpc>
            </a:pPr>
            <a:r>
              <a:rPr lang="en-US" sz="1800" b="1">
                <a:solidFill>
                  <a:srgbClr val="FFFFFF"/>
                </a:solidFill>
                <a:latin typeface="Microsoft YaHei"/>
                <a:ea typeface="Microsoft YaHei"/>
              </a:rPr>
              <a:t>在这里输入本页的标题</a:t>
            </a:r>
            <a:endParaRPr lang="en-US" sz="1100"/>
          </a:p>
        </p:txBody>
      </p:sp>
      <p:sp>
        <p:nvSpPr>
          <p:cNvPr id="5" name="Freeform 4"/>
          <p:cNvSpPr/>
          <p:nvPr/>
        </p:nvSpPr>
        <p:spPr>
          <a:xfrm>
            <a:off x="420528" y="260255"/>
            <a:ext cx="0" cy="277849"/>
          </a:xfrm>
          <a:custGeom>
            <a:avLst/>
            <a:gdLst/>
            <a:ahLst/>
            <a:cxnLst/>
            <a:rect l="l" t="t" r="r" b="b"/>
            <a:pathLst>
              <a:path h="277849">
                <a:moveTo>
                  <a:pt x="0" y="0"/>
                </a:moveTo>
                <a:lnTo>
                  <a:pt x="0" y="277849"/>
                </a:lnTo>
              </a:path>
            </a:pathLst>
          </a:custGeom>
          <a:solidFill>
            <a:srgbClr val="F2F2F2"/>
          </a:solidFill>
          <a:ln w="31750">
            <a:solidFill>
              <a:srgbClr val="F2F2F2"/>
            </a:solidFill>
            <a:prstDash val="solid"/>
          </a:ln>
        </p:spPr>
      </p:sp>
      <p:pic>
        <p:nvPicPr>
          <p:cNvPr id="19" name="图片 18">
            <a:extLst>
              <a:ext uri="{FF2B5EF4-FFF2-40B4-BE49-F238E27FC236}">
                <a16:creationId xmlns:a16="http://schemas.microsoft.com/office/drawing/2014/main" id="{B2733288-02B0-43F5-8508-9990EA1C06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101600"/>
            <a:ext cx="13246100" cy="1275876"/>
          </a:xfrm>
          <a:prstGeom prst="rect">
            <a:avLst/>
          </a:prstGeom>
          <a:effectLst>
            <a:softEdge rad="127000"/>
          </a:effectLst>
        </p:spPr>
      </p:pic>
      <p:sp>
        <p:nvSpPr>
          <p:cNvPr id="20" name="矩形 19">
            <a:extLst>
              <a:ext uri="{FF2B5EF4-FFF2-40B4-BE49-F238E27FC236}">
                <a16:creationId xmlns:a16="http://schemas.microsoft.com/office/drawing/2014/main" id="{DC714FAC-9C3A-4D6E-BD34-C6B2EC1F1794}"/>
              </a:ext>
            </a:extLst>
          </p:cNvPr>
          <p:cNvSpPr/>
          <p:nvPr/>
        </p:nvSpPr>
        <p:spPr>
          <a:xfrm>
            <a:off x="405422" y="1346200"/>
            <a:ext cx="10687472" cy="4658711"/>
          </a:xfrm>
          <a:prstGeom prst="rect">
            <a:avLst/>
          </a:prstGeom>
        </p:spPr>
        <p:txBody>
          <a:bodyPr wrap="square">
            <a:spAutoFit/>
          </a:bodyPr>
          <a:lstStyle/>
          <a:p>
            <a:pPr indent="408305" algn="just">
              <a:lnSpc>
                <a:spcPts val="4000"/>
              </a:lnSpc>
              <a:spcAft>
                <a:spcPts val="0"/>
              </a:spcAft>
            </a:pPr>
            <a:r>
              <a:rPr lang="en-US" altLang="zh-CN" sz="2400" b="1" kern="100" dirty="0">
                <a:solidFill>
                  <a:srgbClr val="000000"/>
                </a:solidFill>
                <a:latin typeface="Times New Roman" panose="02020603050405020304" pitchFamily="18" charset="0"/>
                <a:ea typeface="方正仿宋简体" panose="02010601030101010101" pitchFamily="2" charset="-122"/>
                <a:cs typeface="Times New Roman" panose="02020603050405020304" pitchFamily="18" charset="0"/>
              </a:rPr>
              <a:t>2019</a:t>
            </a:r>
            <a:r>
              <a:rPr lang="zh-CN" altLang="en-US" sz="2400" b="1" kern="100" dirty="0">
                <a:solidFill>
                  <a:srgbClr val="000000"/>
                </a:solidFill>
                <a:latin typeface="Times New Roman" panose="02020603050405020304" pitchFamily="18" charset="0"/>
                <a:ea typeface="方正仿宋简体" panose="02010601030101010101" pitchFamily="2" charset="-122"/>
                <a:cs typeface="Times New Roman" panose="02020603050405020304" pitchFamily="18" charset="0"/>
              </a:rPr>
              <a:t>年，面对国内外风险挑战明显上升的复杂局面，全市各级各部门以习近平新时代中国特色社会主义思想为指导，增强“四个意识”，坚定“四个自信”，做到“两个维护”，全面贯彻落实党中央、国务院和省委、市委决策部署，认真执行济宁市十七届人大五次会议有关决议，市级预算执行和其他财政收支情况总体较好，全年经济社会发展主要目标任务较好完成，为全面建成小康社会打下决定性基础。</a:t>
            </a:r>
            <a:endParaRPr lang="en-US" altLang="zh-CN" sz="2400" b="1" kern="100" dirty="0">
              <a:solidFill>
                <a:srgbClr val="000000"/>
              </a:solidFill>
              <a:latin typeface="Times New Roman" panose="02020603050405020304" pitchFamily="18" charset="0"/>
              <a:ea typeface="方正仿宋简体" panose="02010601030101010101" pitchFamily="2" charset="-122"/>
              <a:cs typeface="Times New Roman" panose="02020603050405020304" pitchFamily="18" charset="0"/>
            </a:endParaRPr>
          </a:p>
          <a:p>
            <a:pPr indent="408305" algn="just">
              <a:lnSpc>
                <a:spcPts val="4000"/>
              </a:lnSpc>
              <a:spcAft>
                <a:spcPts val="0"/>
              </a:spcAft>
            </a:pPr>
            <a:r>
              <a:rPr lang="en-US" altLang="zh-CN" sz="2400" b="1" kern="100" dirty="0">
                <a:latin typeface="Times New Roman" panose="02020603050405020304" pitchFamily="18" charset="0"/>
                <a:ea typeface="方正仿宋简体" panose="02010601030101010101" pitchFamily="2" charset="-122"/>
                <a:cs typeface="Times New Roman" panose="02020603050405020304" pitchFamily="18" charset="0"/>
              </a:rPr>
              <a:t>——</a:t>
            </a:r>
            <a:r>
              <a:rPr lang="zh-CN" altLang="en-US" sz="2400" b="1" kern="100" dirty="0">
                <a:latin typeface="Times New Roman" panose="02020603050405020304" pitchFamily="18" charset="0"/>
                <a:ea typeface="方正仿宋简体" panose="02010601030101010101" pitchFamily="2" charset="-122"/>
                <a:cs typeface="Times New Roman" panose="02020603050405020304" pitchFamily="18" charset="0"/>
              </a:rPr>
              <a:t>积极的财政政策加力提效，财政运行总体平稳。</a:t>
            </a:r>
            <a:endParaRPr lang="en-US" altLang="zh-CN" sz="2400" b="1" kern="100" dirty="0">
              <a:latin typeface="Times New Roman" panose="02020603050405020304" pitchFamily="18" charset="0"/>
              <a:ea typeface="方正仿宋简体" panose="02010601030101010101" pitchFamily="2" charset="-122"/>
              <a:cs typeface="Times New Roman" panose="02020603050405020304" pitchFamily="18" charset="0"/>
            </a:endParaRPr>
          </a:p>
          <a:p>
            <a:pPr indent="408305" algn="just">
              <a:lnSpc>
                <a:spcPts val="4000"/>
              </a:lnSpc>
              <a:spcAft>
                <a:spcPts val="0"/>
              </a:spcAft>
            </a:pPr>
            <a:r>
              <a:rPr lang="en-US" altLang="zh-CN" sz="2400" b="1" kern="100" dirty="0">
                <a:latin typeface="Times New Roman" panose="02020603050405020304" pitchFamily="18" charset="0"/>
                <a:ea typeface="方正仿宋简体" panose="02010601030101010101" pitchFamily="2" charset="-122"/>
                <a:cs typeface="Times New Roman" panose="02020603050405020304" pitchFamily="18" charset="0"/>
              </a:rPr>
              <a:t>——</a:t>
            </a:r>
            <a:r>
              <a:rPr lang="zh-CN" altLang="en-US" sz="2400" b="1" kern="100" dirty="0">
                <a:latin typeface="Times New Roman" panose="02020603050405020304" pitchFamily="18" charset="0"/>
                <a:ea typeface="方正仿宋简体" panose="02010601030101010101" pitchFamily="2" charset="-122"/>
                <a:cs typeface="Times New Roman" panose="02020603050405020304" pitchFamily="18" charset="0"/>
              </a:rPr>
              <a:t>支出结构不断优化，民生等重点领域保障有力。</a:t>
            </a:r>
            <a:endParaRPr lang="en-US" altLang="zh-CN" sz="2400" b="1" kern="100" dirty="0">
              <a:latin typeface="Times New Roman" panose="02020603050405020304" pitchFamily="18" charset="0"/>
              <a:ea typeface="方正仿宋简体" panose="02010601030101010101" pitchFamily="2" charset="-122"/>
              <a:cs typeface="Times New Roman" panose="02020603050405020304" pitchFamily="18" charset="0"/>
            </a:endParaRPr>
          </a:p>
          <a:p>
            <a:pPr indent="408305" algn="just">
              <a:lnSpc>
                <a:spcPts val="4000"/>
              </a:lnSpc>
              <a:spcAft>
                <a:spcPts val="0"/>
              </a:spcAft>
            </a:pPr>
            <a:r>
              <a:rPr lang="en-US" altLang="zh-CN" sz="2400" b="1" kern="100" dirty="0">
                <a:latin typeface="Times New Roman" panose="02020603050405020304" pitchFamily="18" charset="0"/>
                <a:ea typeface="方正仿宋简体" panose="02010601030101010101" pitchFamily="2" charset="-122"/>
                <a:cs typeface="Times New Roman" panose="02020603050405020304" pitchFamily="18" charset="0"/>
              </a:rPr>
              <a:t>——</a:t>
            </a:r>
            <a:r>
              <a:rPr lang="zh-CN" altLang="en-US" sz="2400" b="1" kern="100" dirty="0">
                <a:latin typeface="Times New Roman" panose="02020603050405020304" pitchFamily="18" charset="0"/>
                <a:ea typeface="方正仿宋简体" panose="02010601030101010101" pitchFamily="2" charset="-122"/>
                <a:cs typeface="Times New Roman" panose="02020603050405020304" pitchFamily="18" charset="0"/>
              </a:rPr>
              <a:t>财税改革取得积极进展，审计查出问题整改效果明显。</a:t>
            </a:r>
            <a:endParaRPr lang="zh-CN" altLang="zh-CN" sz="2400" b="1" kern="100" dirty="0">
              <a:latin typeface="Times New Roman" panose="02020603050405020304" pitchFamily="18" charset="0"/>
              <a:ea typeface="方正仿宋简体" panose="02010601030101010101" pitchFamily="2" charset="-122"/>
              <a:cs typeface="Times New Roman" panose="02020603050405020304" pitchFamily="18" charset="0"/>
            </a:endParaRPr>
          </a:p>
        </p:txBody>
      </p:sp>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632981" y="1826457"/>
            <a:ext cx="3000177" cy="863185"/>
          </a:xfrm>
          <a:prstGeom prst="rect">
            <a:avLst/>
          </a:prstGeom>
        </p:spPr>
        <p:txBody>
          <a:bodyPr lIns="127000" tIns="63500" rIns="127000" bIns="63500" rtlCol="0" anchor="t">
            <a:spAutoFit/>
          </a:bodyPr>
          <a:lstStyle/>
          <a:p>
            <a:pPr algn="l" latinLnBrk="1">
              <a:lnSpc>
                <a:spcPct val="116199"/>
              </a:lnSpc>
            </a:pPr>
            <a:r>
              <a:rPr lang="en-US" sz="4400" b="1" spc="600" dirty="0">
                <a:solidFill>
                  <a:srgbClr val="FFFFFF"/>
                </a:solidFill>
                <a:latin typeface="Microsoft YaHei"/>
                <a:ea typeface="Microsoft YaHei"/>
              </a:rPr>
              <a:t>02</a:t>
            </a:r>
            <a:endParaRPr lang="en-US" sz="1100" spc="600" dirty="0"/>
          </a:p>
        </p:txBody>
      </p:sp>
      <p:sp>
        <p:nvSpPr>
          <p:cNvPr id="3" name="TextBox 2"/>
          <p:cNvSpPr txBox="1"/>
          <p:nvPr/>
        </p:nvSpPr>
        <p:spPr>
          <a:xfrm>
            <a:off x="596903" y="2807901"/>
            <a:ext cx="6400797" cy="682238"/>
          </a:xfrm>
          <a:prstGeom prst="rect">
            <a:avLst/>
          </a:prstGeom>
        </p:spPr>
        <p:txBody>
          <a:bodyPr wrap="square" lIns="127000" tIns="63500" rIns="127000" bIns="63500" rtlCol="0" anchor="t">
            <a:spAutoFit/>
          </a:bodyPr>
          <a:lstStyle/>
          <a:p>
            <a:r>
              <a:rPr lang="zh-CN" altLang="en-US" sz="3600" b="1" dirty="0">
                <a:solidFill>
                  <a:schemeClr val="bg1"/>
                </a:solidFill>
                <a:latin typeface="微软雅黑" panose="020B0503020204020204" pitchFamily="34" charset="-122"/>
                <a:ea typeface="微软雅黑" panose="020B0503020204020204" pitchFamily="34" charset="-122"/>
              </a:rPr>
              <a:t>市级预算执行审计情况</a:t>
            </a:r>
            <a:endParaRPr lang="zh-CN" altLang="zh-CN" sz="3600" b="1" dirty="0">
              <a:solidFill>
                <a:schemeClr val="bg1"/>
              </a:solidFill>
              <a:latin typeface="微软雅黑" panose="020B0503020204020204" pitchFamily="34" charset="-122"/>
              <a:ea typeface="微软雅黑" panose="020B0503020204020204" pitchFamily="34" charset="-122"/>
            </a:endParaRPr>
          </a:p>
        </p:txBody>
      </p:sp>
      <p:sp>
        <p:nvSpPr>
          <p:cNvPr id="4" name="Freeform 3"/>
          <p:cNvSpPr/>
          <p:nvPr/>
        </p:nvSpPr>
        <p:spPr>
          <a:xfrm>
            <a:off x="444503" y="1955800"/>
            <a:ext cx="0" cy="1178979"/>
          </a:xfrm>
          <a:custGeom>
            <a:avLst/>
            <a:gdLst/>
            <a:ahLst/>
            <a:cxnLst/>
            <a:rect l="l" t="t" r="r" b="b"/>
            <a:pathLst>
              <a:path h="1178979">
                <a:moveTo>
                  <a:pt x="0" y="0"/>
                </a:moveTo>
                <a:lnTo>
                  <a:pt x="0" y="1178980"/>
                </a:lnTo>
              </a:path>
            </a:pathLst>
          </a:custGeom>
          <a:solidFill>
            <a:srgbClr val="D8D8D8"/>
          </a:solidFill>
          <a:ln w="25400">
            <a:solidFill>
              <a:srgbClr val="D8D8D8"/>
            </a:solidFill>
            <a:prstDash val="solid"/>
          </a:ln>
        </p:spPr>
      </p:sp>
    </p:spTree>
    <p:extLst>
      <p:ext uri="{BB962C8B-B14F-4D97-AF65-F5344CB8AC3E}">
        <p14:creationId xmlns:p14="http://schemas.microsoft.com/office/powerpoint/2010/main" val="436770761"/>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1228" y="152905"/>
            <a:ext cx="3524647" cy="440630"/>
          </a:xfrm>
          <a:prstGeom prst="rect">
            <a:avLst/>
          </a:prstGeom>
        </p:spPr>
        <p:txBody>
          <a:bodyPr lIns="127000" tIns="63500" rIns="127000" bIns="63500" rtlCol="0" anchor="t">
            <a:spAutoFit/>
          </a:bodyPr>
          <a:lstStyle/>
          <a:p>
            <a:pPr algn="l" latinLnBrk="1">
              <a:lnSpc>
                <a:spcPct val="116199"/>
              </a:lnSpc>
            </a:pPr>
            <a:r>
              <a:rPr lang="en-US" sz="1800" b="1">
                <a:solidFill>
                  <a:srgbClr val="FFFFFF"/>
                </a:solidFill>
                <a:latin typeface="Microsoft YaHei"/>
                <a:ea typeface="Microsoft YaHei"/>
              </a:rPr>
              <a:t>在这里输入本页的标题</a:t>
            </a:r>
            <a:endParaRPr lang="en-US" sz="1100"/>
          </a:p>
        </p:txBody>
      </p:sp>
      <p:sp>
        <p:nvSpPr>
          <p:cNvPr id="5" name="Freeform 4"/>
          <p:cNvSpPr/>
          <p:nvPr/>
        </p:nvSpPr>
        <p:spPr>
          <a:xfrm>
            <a:off x="420528" y="260255"/>
            <a:ext cx="0" cy="277849"/>
          </a:xfrm>
          <a:custGeom>
            <a:avLst/>
            <a:gdLst/>
            <a:ahLst/>
            <a:cxnLst/>
            <a:rect l="l" t="t" r="r" b="b"/>
            <a:pathLst>
              <a:path h="277849">
                <a:moveTo>
                  <a:pt x="0" y="0"/>
                </a:moveTo>
                <a:lnTo>
                  <a:pt x="0" y="277849"/>
                </a:lnTo>
              </a:path>
            </a:pathLst>
          </a:custGeom>
          <a:solidFill>
            <a:srgbClr val="F2F2F2"/>
          </a:solidFill>
          <a:ln w="31750">
            <a:solidFill>
              <a:srgbClr val="F2F2F2"/>
            </a:solidFill>
            <a:prstDash val="solid"/>
          </a:ln>
        </p:spPr>
      </p:sp>
      <p:pic>
        <p:nvPicPr>
          <p:cNvPr id="19" name="图片 18">
            <a:extLst>
              <a:ext uri="{FF2B5EF4-FFF2-40B4-BE49-F238E27FC236}">
                <a16:creationId xmlns:a16="http://schemas.microsoft.com/office/drawing/2014/main" id="{B2733288-02B0-43F5-8508-9990EA1C06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101600"/>
            <a:ext cx="13246100" cy="1275876"/>
          </a:xfrm>
          <a:prstGeom prst="rect">
            <a:avLst/>
          </a:prstGeom>
          <a:effectLst>
            <a:softEdge rad="127000"/>
          </a:effectLst>
        </p:spPr>
      </p:pic>
      <p:sp>
        <p:nvSpPr>
          <p:cNvPr id="20" name="矩形 19">
            <a:extLst>
              <a:ext uri="{FF2B5EF4-FFF2-40B4-BE49-F238E27FC236}">
                <a16:creationId xmlns:a16="http://schemas.microsoft.com/office/drawing/2014/main" id="{DC714FAC-9C3A-4D6E-BD34-C6B2EC1F1794}"/>
              </a:ext>
            </a:extLst>
          </p:cNvPr>
          <p:cNvSpPr/>
          <p:nvPr/>
        </p:nvSpPr>
        <p:spPr>
          <a:xfrm>
            <a:off x="0" y="2165747"/>
            <a:ext cx="11201400" cy="4285853"/>
          </a:xfrm>
          <a:prstGeom prst="rect">
            <a:avLst/>
          </a:prstGeom>
        </p:spPr>
        <p:txBody>
          <a:bodyPr wrap="square">
            <a:spAutoFit/>
          </a:bodyPr>
          <a:lstStyle/>
          <a:p>
            <a:pPr indent="406800" algn="just">
              <a:lnSpc>
                <a:spcPts val="3300"/>
              </a:lnSpc>
            </a:pPr>
            <a:r>
              <a:rPr lang="zh-CN" altLang="en-US" sz="2000" b="1" dirty="0">
                <a:latin typeface="Times New Roman" panose="02020603050405020304" pitchFamily="18" charset="0"/>
                <a:ea typeface="方正仿宋简体" panose="02010601030101010101" pitchFamily="2" charset="-122"/>
                <a:cs typeface="Times New Roman" panose="02020603050405020304" pitchFamily="18" charset="0"/>
              </a:rPr>
              <a:t>主要审计了市财政具体组织的市级预算执行和编制决算草案情况。市级财政决算草案反映，</a:t>
            </a:r>
            <a:r>
              <a:rPr lang="en-US" altLang="zh-CN" sz="2000" b="1" dirty="0">
                <a:latin typeface="Times New Roman" panose="02020603050405020304" pitchFamily="18" charset="0"/>
                <a:ea typeface="方正仿宋简体" panose="02010601030101010101" pitchFamily="2" charset="-122"/>
                <a:cs typeface="Times New Roman" panose="02020603050405020304" pitchFamily="18" charset="0"/>
              </a:rPr>
              <a:t>2019</a:t>
            </a:r>
            <a:r>
              <a:rPr lang="zh-CN" altLang="en-US" sz="2000" b="1" dirty="0">
                <a:latin typeface="Times New Roman" panose="02020603050405020304" pitchFamily="18" charset="0"/>
                <a:ea typeface="方正仿宋简体" panose="02010601030101010101" pitchFamily="2" charset="-122"/>
                <a:cs typeface="Times New Roman" panose="02020603050405020304" pitchFamily="18" charset="0"/>
              </a:rPr>
              <a:t>年，市级一般公共预算收入总量</a:t>
            </a:r>
            <a:r>
              <a:rPr lang="en-US" altLang="zh-CN" sz="2000" b="1" dirty="0">
                <a:latin typeface="Times New Roman" panose="02020603050405020304" pitchFamily="18" charset="0"/>
                <a:ea typeface="方正仿宋简体" panose="02010601030101010101" pitchFamily="2" charset="-122"/>
                <a:cs typeface="Times New Roman" panose="02020603050405020304" pitchFamily="18" charset="0"/>
              </a:rPr>
              <a:t>1733264</a:t>
            </a:r>
            <a:r>
              <a:rPr lang="zh-CN" altLang="en-US" sz="2000" b="1" dirty="0">
                <a:latin typeface="Times New Roman" panose="02020603050405020304" pitchFamily="18" charset="0"/>
                <a:ea typeface="方正仿宋简体" panose="02010601030101010101" pitchFamily="2" charset="-122"/>
                <a:cs typeface="Times New Roman" panose="02020603050405020304" pitchFamily="18" charset="0"/>
              </a:rPr>
              <a:t>万元、支出总量</a:t>
            </a:r>
            <a:r>
              <a:rPr lang="en-US" altLang="zh-CN" sz="2000" b="1" dirty="0">
                <a:latin typeface="Times New Roman" panose="02020603050405020304" pitchFamily="18" charset="0"/>
                <a:ea typeface="方正仿宋简体" panose="02010601030101010101" pitchFamily="2" charset="-122"/>
                <a:cs typeface="Times New Roman" panose="02020603050405020304" pitchFamily="18" charset="0"/>
              </a:rPr>
              <a:t>1683493</a:t>
            </a:r>
            <a:r>
              <a:rPr lang="zh-CN" altLang="en-US" sz="2000" b="1" dirty="0">
                <a:latin typeface="Times New Roman" panose="02020603050405020304" pitchFamily="18" charset="0"/>
                <a:ea typeface="方正仿宋简体" panose="02010601030101010101" pitchFamily="2" charset="-122"/>
                <a:cs typeface="Times New Roman" panose="02020603050405020304" pitchFamily="18" charset="0"/>
              </a:rPr>
              <a:t>万元，结转结余</a:t>
            </a:r>
            <a:r>
              <a:rPr lang="en-US" altLang="zh-CN" sz="2000" b="1" dirty="0">
                <a:latin typeface="Times New Roman" panose="02020603050405020304" pitchFamily="18" charset="0"/>
                <a:ea typeface="方正仿宋简体" panose="02010601030101010101" pitchFamily="2" charset="-122"/>
                <a:cs typeface="Times New Roman" panose="02020603050405020304" pitchFamily="18" charset="0"/>
              </a:rPr>
              <a:t>49771</a:t>
            </a:r>
            <a:r>
              <a:rPr lang="zh-CN" altLang="en-US" sz="2000" b="1" dirty="0">
                <a:latin typeface="Times New Roman" panose="02020603050405020304" pitchFamily="18" charset="0"/>
                <a:ea typeface="方正仿宋简体" panose="02010601030101010101" pitchFamily="2" charset="-122"/>
                <a:cs typeface="Times New Roman" panose="02020603050405020304" pitchFamily="18" charset="0"/>
              </a:rPr>
              <a:t>万元；市级政府性基金预算收入</a:t>
            </a:r>
            <a:r>
              <a:rPr lang="en-US" altLang="zh-CN" sz="2000" b="1" dirty="0">
                <a:latin typeface="Times New Roman" panose="02020603050405020304" pitchFamily="18" charset="0"/>
                <a:ea typeface="方正仿宋简体" panose="02010601030101010101" pitchFamily="2" charset="-122"/>
                <a:cs typeface="Times New Roman" panose="02020603050405020304" pitchFamily="18" charset="0"/>
              </a:rPr>
              <a:t>1376802</a:t>
            </a:r>
            <a:r>
              <a:rPr lang="zh-CN" altLang="en-US" sz="2000" b="1" dirty="0">
                <a:latin typeface="Times New Roman" panose="02020603050405020304" pitchFamily="18" charset="0"/>
                <a:ea typeface="方正仿宋简体" panose="02010601030101010101" pitchFamily="2" charset="-122"/>
                <a:cs typeface="Times New Roman" panose="02020603050405020304" pitchFamily="18" charset="0"/>
              </a:rPr>
              <a:t>万元，支出</a:t>
            </a:r>
            <a:r>
              <a:rPr lang="en-US" altLang="zh-CN" sz="2000" b="1" dirty="0">
                <a:latin typeface="Times New Roman" panose="02020603050405020304" pitchFamily="18" charset="0"/>
                <a:ea typeface="方正仿宋简体" panose="02010601030101010101" pitchFamily="2" charset="-122"/>
                <a:cs typeface="Times New Roman" panose="02020603050405020304" pitchFamily="18" charset="0"/>
              </a:rPr>
              <a:t>1092607</a:t>
            </a:r>
            <a:r>
              <a:rPr lang="zh-CN" altLang="en-US" sz="2000" b="1" dirty="0">
                <a:latin typeface="Times New Roman" panose="02020603050405020304" pitchFamily="18" charset="0"/>
                <a:ea typeface="方正仿宋简体" panose="02010601030101010101" pitchFamily="2" charset="-122"/>
                <a:cs typeface="Times New Roman" panose="02020603050405020304" pitchFamily="18" charset="0"/>
              </a:rPr>
              <a:t>万元，累计结转结余</a:t>
            </a:r>
            <a:r>
              <a:rPr lang="en-US" altLang="zh-CN" sz="2000" b="1" dirty="0">
                <a:latin typeface="Times New Roman" panose="02020603050405020304" pitchFamily="18" charset="0"/>
                <a:ea typeface="方正仿宋简体" panose="02010601030101010101" pitchFamily="2" charset="-122"/>
                <a:cs typeface="Times New Roman" panose="02020603050405020304" pitchFamily="18" charset="0"/>
              </a:rPr>
              <a:t>284195</a:t>
            </a:r>
            <a:r>
              <a:rPr lang="zh-CN" altLang="en-US" sz="2000" b="1" dirty="0">
                <a:latin typeface="Times New Roman" panose="02020603050405020304" pitchFamily="18" charset="0"/>
                <a:ea typeface="方正仿宋简体" panose="02010601030101010101" pitchFamily="2" charset="-122"/>
                <a:cs typeface="Times New Roman" panose="02020603050405020304" pitchFamily="18" charset="0"/>
              </a:rPr>
              <a:t>万元；市级国有资本经营预算收入</a:t>
            </a:r>
            <a:r>
              <a:rPr lang="en-US" altLang="zh-CN" sz="2000" b="1" dirty="0">
                <a:latin typeface="Times New Roman" panose="02020603050405020304" pitchFamily="18" charset="0"/>
                <a:ea typeface="方正仿宋简体" panose="02010601030101010101" pitchFamily="2" charset="-122"/>
                <a:cs typeface="Times New Roman" panose="02020603050405020304" pitchFamily="18" charset="0"/>
              </a:rPr>
              <a:t>10697</a:t>
            </a:r>
            <a:r>
              <a:rPr lang="zh-CN" altLang="en-US" sz="2000" b="1" dirty="0">
                <a:latin typeface="Times New Roman" panose="02020603050405020304" pitchFamily="18" charset="0"/>
                <a:ea typeface="方正仿宋简体" panose="02010601030101010101" pitchFamily="2" charset="-122"/>
                <a:cs typeface="Times New Roman" panose="02020603050405020304" pitchFamily="18" charset="0"/>
              </a:rPr>
              <a:t>万元，支出总计</a:t>
            </a:r>
            <a:r>
              <a:rPr lang="en-US" altLang="zh-CN" sz="2000" b="1" dirty="0">
                <a:latin typeface="Times New Roman" panose="02020603050405020304" pitchFamily="18" charset="0"/>
                <a:ea typeface="方正仿宋简体" panose="02010601030101010101" pitchFamily="2" charset="-122"/>
                <a:cs typeface="Times New Roman" panose="02020603050405020304" pitchFamily="18" charset="0"/>
              </a:rPr>
              <a:t>10697</a:t>
            </a:r>
            <a:r>
              <a:rPr lang="zh-CN" altLang="en-US" sz="2000" b="1" dirty="0">
                <a:latin typeface="Times New Roman" panose="02020603050405020304" pitchFamily="18" charset="0"/>
                <a:ea typeface="方正仿宋简体" panose="02010601030101010101" pitchFamily="2" charset="-122"/>
                <a:cs typeface="Times New Roman" panose="02020603050405020304" pitchFamily="18" charset="0"/>
              </a:rPr>
              <a:t>万元，年底无结余；市级社会保险基金收入</a:t>
            </a:r>
            <a:r>
              <a:rPr lang="en-US" altLang="zh-CN" sz="2000" b="1" dirty="0">
                <a:latin typeface="Times New Roman" panose="02020603050405020304" pitchFamily="18" charset="0"/>
                <a:ea typeface="方正仿宋简体" panose="02010601030101010101" pitchFamily="2" charset="-122"/>
                <a:cs typeface="Times New Roman" panose="02020603050405020304" pitchFamily="18" charset="0"/>
              </a:rPr>
              <a:t>2066067</a:t>
            </a:r>
            <a:r>
              <a:rPr lang="zh-CN" altLang="en-US" sz="2000" b="1" dirty="0">
                <a:latin typeface="Times New Roman" panose="02020603050405020304" pitchFamily="18" charset="0"/>
                <a:ea typeface="方正仿宋简体" panose="02010601030101010101" pitchFamily="2" charset="-122"/>
                <a:cs typeface="Times New Roman" panose="02020603050405020304" pitchFamily="18" charset="0"/>
              </a:rPr>
              <a:t>万元，支出</a:t>
            </a:r>
            <a:r>
              <a:rPr lang="en-US" altLang="zh-CN" sz="2000" b="1" dirty="0">
                <a:latin typeface="Times New Roman" panose="02020603050405020304" pitchFamily="18" charset="0"/>
                <a:ea typeface="方正仿宋简体" panose="02010601030101010101" pitchFamily="2" charset="-122"/>
                <a:cs typeface="Times New Roman" panose="02020603050405020304" pitchFamily="18" charset="0"/>
              </a:rPr>
              <a:t>1876588</a:t>
            </a:r>
            <a:r>
              <a:rPr lang="zh-CN" altLang="en-US" sz="2000" b="1" dirty="0">
                <a:latin typeface="Times New Roman" panose="02020603050405020304" pitchFamily="18" charset="0"/>
                <a:ea typeface="方正仿宋简体" panose="02010601030101010101" pitchFamily="2" charset="-122"/>
                <a:cs typeface="Times New Roman" panose="02020603050405020304" pitchFamily="18" charset="0"/>
              </a:rPr>
              <a:t>万元，本年收支结余</a:t>
            </a:r>
            <a:r>
              <a:rPr lang="en-US" altLang="zh-CN" sz="2000" b="1" dirty="0">
                <a:latin typeface="Times New Roman" panose="02020603050405020304" pitchFamily="18" charset="0"/>
                <a:ea typeface="方正仿宋简体" panose="02010601030101010101" pitchFamily="2" charset="-122"/>
                <a:cs typeface="Times New Roman" panose="02020603050405020304" pitchFamily="18" charset="0"/>
              </a:rPr>
              <a:t>189479</a:t>
            </a:r>
            <a:r>
              <a:rPr lang="zh-CN" altLang="en-US" sz="2000" b="1" dirty="0">
                <a:latin typeface="Times New Roman" panose="02020603050405020304" pitchFamily="18" charset="0"/>
                <a:ea typeface="方正仿宋简体" panose="02010601030101010101" pitchFamily="2" charset="-122"/>
                <a:cs typeface="Times New Roman" panose="02020603050405020304" pitchFamily="18" charset="0"/>
              </a:rPr>
              <a:t>万元，累计结余</a:t>
            </a:r>
            <a:r>
              <a:rPr lang="en-US" altLang="zh-CN" sz="2000" b="1" dirty="0">
                <a:latin typeface="Times New Roman" panose="02020603050405020304" pitchFamily="18" charset="0"/>
                <a:ea typeface="方正仿宋简体" panose="02010601030101010101" pitchFamily="2" charset="-122"/>
                <a:cs typeface="Times New Roman" panose="02020603050405020304" pitchFamily="18" charset="0"/>
              </a:rPr>
              <a:t>1050106</a:t>
            </a:r>
            <a:r>
              <a:rPr lang="zh-CN" altLang="en-US" sz="2000" b="1" dirty="0">
                <a:latin typeface="Times New Roman" panose="02020603050405020304" pitchFamily="18" charset="0"/>
                <a:ea typeface="方正仿宋简体" panose="02010601030101010101" pitchFamily="2" charset="-122"/>
                <a:cs typeface="Times New Roman" panose="02020603050405020304" pitchFamily="18" charset="0"/>
              </a:rPr>
              <a:t>万元。审计结果表明，在财政收支压力较大的情况下，市财政等部门加强统筹管理，强化政策与预算衔接，注重结构调整和预算绩效。</a:t>
            </a:r>
            <a:r>
              <a:rPr lang="en-US" altLang="zh-CN" sz="2000" b="1" dirty="0">
                <a:latin typeface="Times New Roman" panose="02020603050405020304" pitchFamily="18" charset="0"/>
                <a:ea typeface="方正仿宋简体" panose="02010601030101010101" pitchFamily="2" charset="-122"/>
                <a:cs typeface="Times New Roman" panose="02020603050405020304" pitchFamily="18" charset="0"/>
              </a:rPr>
              <a:t>2019</a:t>
            </a:r>
            <a:r>
              <a:rPr lang="zh-CN" altLang="en-US" sz="2000" b="1" dirty="0">
                <a:latin typeface="Times New Roman" panose="02020603050405020304" pitchFamily="18" charset="0"/>
                <a:ea typeface="方正仿宋简体" panose="02010601030101010101" pitchFamily="2" charset="-122"/>
                <a:cs typeface="Times New Roman" panose="02020603050405020304" pitchFamily="18" charset="0"/>
              </a:rPr>
              <a:t>年，按进度实现了虚增收入压减目标。按</a:t>
            </a:r>
            <a:r>
              <a:rPr lang="en-US" altLang="zh-CN" sz="2000" b="1" dirty="0">
                <a:latin typeface="Times New Roman" panose="02020603050405020304" pitchFamily="18" charset="0"/>
                <a:ea typeface="方正仿宋简体" panose="02010601030101010101" pitchFamily="2" charset="-122"/>
                <a:cs typeface="Times New Roman" panose="02020603050405020304" pitchFamily="18" charset="0"/>
              </a:rPr>
              <a:t>2019</a:t>
            </a:r>
            <a:r>
              <a:rPr lang="zh-CN" altLang="en-US" sz="2000" b="1" dirty="0">
                <a:latin typeface="Times New Roman" panose="02020603050405020304" pitchFamily="18" charset="0"/>
                <a:ea typeface="方正仿宋简体" panose="02010601030101010101" pitchFamily="2" charset="-122"/>
                <a:cs typeface="Times New Roman" panose="02020603050405020304" pitchFamily="18" charset="0"/>
              </a:rPr>
              <a:t>年市级综合财力计算，全口径政府债务率，比上年审计明显下降。市级已上报的拖欠民营企业中小企业账款，截至审计日已基本清零。</a:t>
            </a:r>
            <a:r>
              <a:rPr lang="en-US" altLang="zh-CN" sz="2000" b="1" dirty="0">
                <a:latin typeface="Times New Roman" panose="02020603050405020304" pitchFamily="18" charset="0"/>
                <a:ea typeface="方正仿宋简体" panose="02010601030101010101" pitchFamily="2" charset="-122"/>
                <a:cs typeface="Times New Roman" panose="02020603050405020304" pitchFamily="18" charset="0"/>
              </a:rPr>
              <a:t>2019</a:t>
            </a:r>
            <a:r>
              <a:rPr lang="zh-CN" altLang="en-US" sz="2000" b="1" dirty="0">
                <a:latin typeface="Times New Roman" panose="02020603050405020304" pitchFamily="18" charset="0"/>
                <a:ea typeface="方正仿宋简体" panose="02010601030101010101" pitchFamily="2" charset="-122"/>
                <a:cs typeface="Times New Roman" panose="02020603050405020304" pitchFamily="18" charset="0"/>
              </a:rPr>
              <a:t>年底结转下年资金</a:t>
            </a:r>
            <a:r>
              <a:rPr lang="en-US" altLang="zh-CN" sz="2000" b="1" dirty="0">
                <a:latin typeface="Times New Roman" panose="02020603050405020304" pitchFamily="18" charset="0"/>
                <a:ea typeface="方正仿宋简体" panose="02010601030101010101" pitchFamily="2" charset="-122"/>
                <a:cs typeface="Times New Roman" panose="02020603050405020304" pitchFamily="18" charset="0"/>
              </a:rPr>
              <a:t>51928.09</a:t>
            </a:r>
            <a:r>
              <a:rPr lang="zh-CN" altLang="en-US" sz="2000" b="1" dirty="0">
                <a:latin typeface="Times New Roman" panose="02020603050405020304" pitchFamily="18" charset="0"/>
                <a:ea typeface="方正仿宋简体" panose="02010601030101010101" pitchFamily="2" charset="-122"/>
                <a:cs typeface="Times New Roman" panose="02020603050405020304" pitchFamily="18" charset="0"/>
              </a:rPr>
              <a:t>万元，已纳入</a:t>
            </a:r>
            <a:r>
              <a:rPr lang="en-US" altLang="zh-CN" sz="2000" b="1" dirty="0">
                <a:latin typeface="Times New Roman" panose="02020603050405020304" pitchFamily="18" charset="0"/>
                <a:ea typeface="方正仿宋简体" panose="02010601030101010101" pitchFamily="2" charset="-122"/>
                <a:cs typeface="Times New Roman" panose="02020603050405020304" pitchFamily="18" charset="0"/>
              </a:rPr>
              <a:t>2020</a:t>
            </a:r>
            <a:r>
              <a:rPr lang="zh-CN" altLang="en-US" sz="2000" b="1" dirty="0">
                <a:latin typeface="Times New Roman" panose="02020603050405020304" pitchFamily="18" charset="0"/>
                <a:ea typeface="方正仿宋简体" panose="02010601030101010101" pitchFamily="2" charset="-122"/>
                <a:cs typeface="Times New Roman" panose="02020603050405020304" pitchFamily="18" charset="0"/>
              </a:rPr>
              <a:t>年预算。但财政管理的制度机制还不够完善，有些基础工作不够扎实，资金使用绩效也需进一步提高。</a:t>
            </a:r>
            <a:endParaRPr lang="zh-CN" altLang="zh-CN" dirty="0"/>
          </a:p>
        </p:txBody>
      </p:sp>
      <p:pic>
        <p:nvPicPr>
          <p:cNvPr id="6" name="Picture 1">
            <a:extLst>
              <a:ext uri="{FF2B5EF4-FFF2-40B4-BE49-F238E27FC236}">
                <a16:creationId xmlns:a16="http://schemas.microsoft.com/office/drawing/2014/main" id="{4699D08C-AC23-4398-A0A4-AB97FA541273}"/>
              </a:ext>
            </a:extLst>
          </p:cNvPr>
          <p:cNvPicPr>
            <a:picLocks noChangeAspect="1"/>
          </p:cNvPicPr>
          <p:nvPr/>
        </p:nvPicPr>
        <p:blipFill>
          <a:blip r:embed="rId4"/>
          <a:stretch>
            <a:fillRect/>
          </a:stretch>
        </p:blipFill>
        <p:spPr>
          <a:xfrm>
            <a:off x="1" y="1226644"/>
            <a:ext cx="9359899" cy="781524"/>
          </a:xfrm>
          <a:prstGeom prst="rect">
            <a:avLst/>
          </a:prstGeom>
          <a:ln>
            <a:noFill/>
          </a:ln>
          <a:effectLst>
            <a:outerShdw blurRad="292100" dist="139700" dir="2700000" algn="tl" rotWithShape="0">
              <a:srgbClr val="333333">
                <a:alpha val="65000"/>
              </a:srgbClr>
            </a:outerShdw>
          </a:effectLst>
        </p:spPr>
      </p:pic>
      <p:sp>
        <p:nvSpPr>
          <p:cNvPr id="2" name="矩形 1">
            <a:extLst>
              <a:ext uri="{FF2B5EF4-FFF2-40B4-BE49-F238E27FC236}">
                <a16:creationId xmlns:a16="http://schemas.microsoft.com/office/drawing/2014/main" id="{3AEBC0A0-15E2-47B6-9990-7101939E58AC}"/>
              </a:ext>
            </a:extLst>
          </p:cNvPr>
          <p:cNvSpPr/>
          <p:nvPr/>
        </p:nvSpPr>
        <p:spPr>
          <a:xfrm>
            <a:off x="31969" y="1338256"/>
            <a:ext cx="3998852" cy="506742"/>
          </a:xfrm>
          <a:prstGeom prst="rect">
            <a:avLst/>
          </a:prstGeom>
        </p:spPr>
        <p:txBody>
          <a:bodyPr wrap="none">
            <a:spAutoFit/>
          </a:bodyPr>
          <a:lstStyle/>
          <a:p>
            <a:pPr indent="406800">
              <a:lnSpc>
                <a:spcPts val="3500"/>
              </a:lnSpc>
            </a:pPr>
            <a:r>
              <a:rPr lang="zh-CN" altLang="zh-CN" sz="2400" b="1" dirty="0">
                <a:solidFill>
                  <a:schemeClr val="bg1"/>
                </a:solidFill>
                <a:latin typeface="方正楷体简体" panose="02010601030101010101" pitchFamily="2" charset="-122"/>
                <a:ea typeface="方正楷体简体" panose="02010601030101010101" pitchFamily="2" charset="-122"/>
                <a:cs typeface="Times New Roman" panose="02020603050405020304" pitchFamily="18" charset="0"/>
              </a:rPr>
              <a:t>（一）市级预算完成情况</a:t>
            </a:r>
            <a:endParaRPr lang="en-US" altLang="zh-CN" sz="2400" b="1" dirty="0">
              <a:solidFill>
                <a:schemeClr val="bg1"/>
              </a:solidFill>
              <a:latin typeface="方正楷体简体" panose="02010601030101010101" pitchFamily="2" charset="-122"/>
              <a:ea typeface="方正楷体简体" panose="02010601030101010101" pitchFamily="2" charset="-122"/>
              <a:cs typeface="Times New Roman" panose="02020603050405020304" pitchFamily="18" charset="0"/>
            </a:endParaRPr>
          </a:p>
        </p:txBody>
      </p:sp>
    </p:spTree>
    <p:extLst>
      <p:ext uri="{BB962C8B-B14F-4D97-AF65-F5344CB8AC3E}">
        <p14:creationId xmlns:p14="http://schemas.microsoft.com/office/powerpoint/2010/main" val="1052769490"/>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92000">
              <a:schemeClr val="accent1">
                <a:lumMod val="15000"/>
                <a:lumOff val="85000"/>
                <a:alpha val="50000"/>
              </a:schemeClr>
            </a:gs>
            <a:gs pos="56000">
              <a:schemeClr val="accent1">
                <a:lumMod val="0"/>
                <a:lumOff val="100000"/>
                <a:alpha val="60000"/>
              </a:schemeClr>
            </a:gs>
          </a:gsLst>
          <a:lin ang="8100000" scaled="1"/>
          <a:tileRect/>
        </a:gradFill>
        <a:effectLst/>
      </p:bgPr>
    </p:bg>
    <p:spTree>
      <p:nvGrpSpPr>
        <p:cNvPr id="1" name=""/>
        <p:cNvGrpSpPr/>
        <p:nvPr/>
      </p:nvGrpSpPr>
      <p:grpSpPr>
        <a:xfrm>
          <a:off x="0" y="0"/>
          <a:ext cx="0" cy="0"/>
          <a:chOff x="0" y="0"/>
          <a:chExt cx="0" cy="0"/>
        </a:xfrm>
      </p:grpSpPr>
      <p:sp>
        <p:nvSpPr>
          <p:cNvPr id="4" name="TextBox 3"/>
          <p:cNvSpPr txBox="1"/>
          <p:nvPr/>
        </p:nvSpPr>
        <p:spPr>
          <a:xfrm>
            <a:off x="501228" y="152905"/>
            <a:ext cx="3524647" cy="440630"/>
          </a:xfrm>
          <a:prstGeom prst="rect">
            <a:avLst/>
          </a:prstGeom>
        </p:spPr>
        <p:txBody>
          <a:bodyPr lIns="127000" tIns="63500" rIns="127000" bIns="63500" rtlCol="0" anchor="t">
            <a:spAutoFit/>
          </a:bodyPr>
          <a:lstStyle/>
          <a:p>
            <a:pPr algn="l" latinLnBrk="1">
              <a:lnSpc>
                <a:spcPct val="116199"/>
              </a:lnSpc>
            </a:pPr>
            <a:r>
              <a:rPr lang="en-US" sz="1800" b="1">
                <a:solidFill>
                  <a:srgbClr val="FFFFFF"/>
                </a:solidFill>
                <a:latin typeface="Microsoft YaHei"/>
                <a:ea typeface="Microsoft YaHei"/>
              </a:rPr>
              <a:t>在这里输入本页的标题</a:t>
            </a:r>
            <a:endParaRPr lang="en-US" sz="1100"/>
          </a:p>
        </p:txBody>
      </p:sp>
      <p:sp>
        <p:nvSpPr>
          <p:cNvPr id="5" name="Freeform 4"/>
          <p:cNvSpPr/>
          <p:nvPr/>
        </p:nvSpPr>
        <p:spPr>
          <a:xfrm>
            <a:off x="420528" y="260255"/>
            <a:ext cx="0" cy="277849"/>
          </a:xfrm>
          <a:custGeom>
            <a:avLst/>
            <a:gdLst/>
            <a:ahLst/>
            <a:cxnLst/>
            <a:rect l="l" t="t" r="r" b="b"/>
            <a:pathLst>
              <a:path h="277849">
                <a:moveTo>
                  <a:pt x="0" y="0"/>
                </a:moveTo>
                <a:lnTo>
                  <a:pt x="0" y="277849"/>
                </a:lnTo>
              </a:path>
            </a:pathLst>
          </a:custGeom>
          <a:solidFill>
            <a:srgbClr val="F2F2F2"/>
          </a:solidFill>
          <a:ln w="31750">
            <a:solidFill>
              <a:srgbClr val="F2F2F2"/>
            </a:solidFill>
            <a:prstDash val="solid"/>
          </a:ln>
        </p:spPr>
      </p:sp>
      <p:pic>
        <p:nvPicPr>
          <p:cNvPr id="19" name="图片 18">
            <a:extLst>
              <a:ext uri="{FF2B5EF4-FFF2-40B4-BE49-F238E27FC236}">
                <a16:creationId xmlns:a16="http://schemas.microsoft.com/office/drawing/2014/main" id="{B2733288-02B0-43F5-8508-9990EA1C06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101600"/>
            <a:ext cx="13246100" cy="1275876"/>
          </a:xfrm>
          <a:prstGeom prst="rect">
            <a:avLst/>
          </a:prstGeom>
          <a:effectLst>
            <a:softEdge rad="127000"/>
          </a:effectLst>
        </p:spPr>
      </p:pic>
      <p:pic>
        <p:nvPicPr>
          <p:cNvPr id="6" name="Picture 1">
            <a:extLst>
              <a:ext uri="{FF2B5EF4-FFF2-40B4-BE49-F238E27FC236}">
                <a16:creationId xmlns:a16="http://schemas.microsoft.com/office/drawing/2014/main" id="{72728416-E8BF-4DA6-8634-2D7857D6872D}"/>
              </a:ext>
            </a:extLst>
          </p:cNvPr>
          <p:cNvPicPr>
            <a:picLocks noChangeAspect="1"/>
          </p:cNvPicPr>
          <p:nvPr/>
        </p:nvPicPr>
        <p:blipFill>
          <a:blip r:embed="rId4"/>
          <a:stretch>
            <a:fillRect/>
          </a:stretch>
        </p:blipFill>
        <p:spPr>
          <a:xfrm>
            <a:off x="1" y="1226644"/>
            <a:ext cx="9359899" cy="781524"/>
          </a:xfrm>
          <a:prstGeom prst="rect">
            <a:avLst/>
          </a:prstGeom>
          <a:ln>
            <a:noFill/>
          </a:ln>
          <a:effectLst>
            <a:outerShdw blurRad="190500" algn="tl" rotWithShape="0">
              <a:srgbClr val="000000">
                <a:alpha val="70000"/>
              </a:srgbClr>
            </a:outerShdw>
          </a:effectLst>
        </p:spPr>
      </p:pic>
      <p:sp>
        <p:nvSpPr>
          <p:cNvPr id="20" name="矩形 19">
            <a:extLst>
              <a:ext uri="{FF2B5EF4-FFF2-40B4-BE49-F238E27FC236}">
                <a16:creationId xmlns:a16="http://schemas.microsoft.com/office/drawing/2014/main" id="{DC714FAC-9C3A-4D6E-BD34-C6B2EC1F1794}"/>
              </a:ext>
            </a:extLst>
          </p:cNvPr>
          <p:cNvSpPr/>
          <p:nvPr/>
        </p:nvSpPr>
        <p:spPr>
          <a:xfrm>
            <a:off x="101575" y="1388657"/>
            <a:ext cx="7848600" cy="457498"/>
          </a:xfrm>
          <a:prstGeom prst="rect">
            <a:avLst/>
          </a:prstGeom>
        </p:spPr>
        <p:txBody>
          <a:bodyPr wrap="square">
            <a:spAutoFit/>
          </a:bodyPr>
          <a:lstStyle/>
          <a:p>
            <a:pPr indent="406800">
              <a:lnSpc>
                <a:spcPts val="3000"/>
              </a:lnSpc>
            </a:pPr>
            <a:r>
              <a:rPr lang="zh-CN" altLang="zh-CN" sz="2400" b="1" dirty="0">
                <a:solidFill>
                  <a:schemeClr val="bg1"/>
                </a:solidFill>
                <a:latin typeface="方正楷体简体" panose="02010601030101010101" pitchFamily="2" charset="-122"/>
                <a:ea typeface="方正楷体简体" panose="02010601030101010101" pitchFamily="2" charset="-122"/>
                <a:cs typeface="Times New Roman" panose="02020603050405020304" pitchFamily="18" charset="0"/>
              </a:rPr>
              <a:t>（</a:t>
            </a:r>
            <a:r>
              <a:rPr lang="zh-CN" altLang="en-US" sz="2400" b="1" dirty="0">
                <a:solidFill>
                  <a:schemeClr val="bg1"/>
                </a:solidFill>
                <a:latin typeface="方正楷体简体" panose="02010601030101010101" pitchFamily="2" charset="-122"/>
                <a:ea typeface="方正楷体简体" panose="02010601030101010101" pitchFamily="2" charset="-122"/>
                <a:cs typeface="Times New Roman" panose="02020603050405020304" pitchFamily="18" charset="0"/>
              </a:rPr>
              <a:t>二</a:t>
            </a:r>
            <a:r>
              <a:rPr lang="zh-CN" altLang="zh-CN" sz="2400" b="1" dirty="0">
                <a:solidFill>
                  <a:schemeClr val="bg1"/>
                </a:solidFill>
                <a:latin typeface="方正楷体简体" panose="02010601030101010101" pitchFamily="2" charset="-122"/>
                <a:ea typeface="方正楷体简体" panose="02010601030101010101" pitchFamily="2" charset="-122"/>
                <a:cs typeface="Times New Roman" panose="02020603050405020304" pitchFamily="18" charset="0"/>
              </a:rPr>
              <a:t>）</a:t>
            </a:r>
            <a:r>
              <a:rPr lang="zh-CN" altLang="en-US" sz="2400" b="1" dirty="0">
                <a:solidFill>
                  <a:schemeClr val="bg1"/>
                </a:solidFill>
                <a:latin typeface="方正楷体简体" panose="02010601030101010101" pitchFamily="2" charset="-122"/>
                <a:ea typeface="方正楷体简体" panose="02010601030101010101" pitchFamily="2" charset="-122"/>
                <a:cs typeface="Times New Roman" panose="02020603050405020304" pitchFamily="18" charset="0"/>
              </a:rPr>
              <a:t>审计发现的主要问题</a:t>
            </a:r>
            <a:r>
              <a:rPr lang="zh-CN" altLang="zh-CN" sz="2400" b="1" kern="100" dirty="0">
                <a:solidFill>
                  <a:schemeClr val="bg1"/>
                </a:solidFill>
                <a:latin typeface="Times New Roman" panose="02020603050405020304" pitchFamily="18" charset="0"/>
                <a:ea typeface="方正仿宋简体" panose="02010601030101010101" pitchFamily="2" charset="-122"/>
              </a:rPr>
              <a:t>——</a:t>
            </a:r>
            <a:r>
              <a:rPr lang="zh-CN" altLang="en-US" sz="2400" b="1" kern="100" dirty="0">
                <a:solidFill>
                  <a:schemeClr val="bg1"/>
                </a:solidFill>
                <a:latin typeface="Times New Roman" panose="02020603050405020304" pitchFamily="18" charset="0"/>
                <a:ea typeface="方正楷体简体" panose="02010601030101010101" pitchFamily="2" charset="-122"/>
              </a:rPr>
              <a:t>预算编制方面</a:t>
            </a:r>
            <a:endParaRPr lang="zh-CN" altLang="zh-CN" sz="2400" kern="100" dirty="0">
              <a:solidFill>
                <a:schemeClr val="bg1"/>
              </a:solidFill>
              <a:latin typeface="Times New Roman" panose="02020603050405020304" pitchFamily="18" charset="0"/>
              <a:ea typeface="仿宋_GB2312" panose="02010609030101010101" pitchFamily="49" charset="-122"/>
            </a:endParaRPr>
          </a:p>
        </p:txBody>
      </p:sp>
      <p:sp>
        <p:nvSpPr>
          <p:cNvPr id="2" name="矩形 1">
            <a:extLst>
              <a:ext uri="{FF2B5EF4-FFF2-40B4-BE49-F238E27FC236}">
                <a16:creationId xmlns:a16="http://schemas.microsoft.com/office/drawing/2014/main" id="{E3403AA3-7872-44D1-8F3A-5DBA59D2B052}"/>
              </a:ext>
            </a:extLst>
          </p:cNvPr>
          <p:cNvSpPr/>
          <p:nvPr/>
        </p:nvSpPr>
        <p:spPr>
          <a:xfrm>
            <a:off x="215900" y="2413000"/>
            <a:ext cx="10417701" cy="3619837"/>
          </a:xfrm>
          <a:prstGeom prst="rect">
            <a:avLst/>
          </a:prstGeom>
        </p:spPr>
        <p:txBody>
          <a:bodyPr wrap="square">
            <a:spAutoFit/>
          </a:bodyPr>
          <a:lstStyle/>
          <a:p>
            <a:pPr indent="408305" algn="just">
              <a:lnSpc>
                <a:spcPts val="4000"/>
              </a:lnSpc>
              <a:spcAft>
                <a:spcPts val="0"/>
              </a:spcAft>
            </a:pPr>
            <a:r>
              <a:rPr lang="en-US" altLang="zh-CN" sz="2000" b="1" kern="100" dirty="0">
                <a:solidFill>
                  <a:srgbClr val="000000"/>
                </a:solidFill>
                <a:latin typeface="Times New Roman" panose="02020603050405020304" pitchFamily="18" charset="0"/>
                <a:ea typeface="方正仿宋简体" panose="02010601030101010101" pitchFamily="2" charset="-122"/>
              </a:rPr>
              <a:t>1</a:t>
            </a:r>
            <a:r>
              <a:rPr lang="zh-CN" altLang="zh-CN" sz="2000" b="1" kern="100" dirty="0">
                <a:solidFill>
                  <a:srgbClr val="000000"/>
                </a:solidFill>
                <a:latin typeface="Times New Roman" panose="02020603050405020304" pitchFamily="18" charset="0"/>
                <a:ea typeface="方正仿宋简体" panose="02010601030101010101" pitchFamily="2" charset="-122"/>
              </a:rPr>
              <a:t>．</a:t>
            </a:r>
            <a:r>
              <a:rPr lang="zh-CN" altLang="en-US" sz="2000" b="1" kern="100" dirty="0">
                <a:solidFill>
                  <a:srgbClr val="000000"/>
                </a:solidFill>
                <a:latin typeface="Times New Roman" panose="02020603050405020304" pitchFamily="18" charset="0"/>
                <a:ea typeface="方正仿宋简体" panose="02010601030101010101" pitchFamily="2" charset="-122"/>
              </a:rPr>
              <a:t>预算编制不够细化和精准。一是部分单位预算编制不完整。</a:t>
            </a:r>
            <a:r>
              <a:rPr lang="en-US" altLang="zh-CN" sz="2000" b="1" kern="100" dirty="0">
                <a:solidFill>
                  <a:srgbClr val="000000"/>
                </a:solidFill>
                <a:latin typeface="Times New Roman" panose="02020603050405020304" pitchFamily="18" charset="0"/>
                <a:ea typeface="方正仿宋简体" panose="02010601030101010101" pitchFamily="2" charset="-122"/>
              </a:rPr>
              <a:t>2019</a:t>
            </a:r>
            <a:r>
              <a:rPr lang="zh-CN" altLang="en-US" sz="2000" b="1" kern="100" dirty="0">
                <a:solidFill>
                  <a:srgbClr val="000000"/>
                </a:solidFill>
                <a:latin typeface="Times New Roman" panose="02020603050405020304" pitchFamily="18" charset="0"/>
                <a:ea typeface="方正仿宋简体" panose="02010601030101010101" pitchFamily="2" charset="-122"/>
              </a:rPr>
              <a:t>年，有</a:t>
            </a:r>
            <a:r>
              <a:rPr lang="en-US" altLang="zh-CN" sz="2000" b="1" kern="100" dirty="0">
                <a:solidFill>
                  <a:srgbClr val="000000"/>
                </a:solidFill>
                <a:latin typeface="Times New Roman" panose="02020603050405020304" pitchFamily="18" charset="0"/>
                <a:ea typeface="方正仿宋简体" panose="02010601030101010101" pitchFamily="2" charset="-122"/>
              </a:rPr>
              <a:t>47</a:t>
            </a:r>
            <a:r>
              <a:rPr lang="zh-CN" altLang="en-US" sz="2000" b="1" kern="100" dirty="0">
                <a:solidFill>
                  <a:srgbClr val="000000"/>
                </a:solidFill>
                <a:latin typeface="Times New Roman" panose="02020603050405020304" pitchFamily="18" charset="0"/>
                <a:ea typeface="方正仿宋简体" panose="02010601030101010101" pitchFamily="2" charset="-122"/>
              </a:rPr>
              <a:t>个单位未将上年结转结余</a:t>
            </a:r>
            <a:r>
              <a:rPr lang="en-US" altLang="zh-CN" sz="2000" b="1" kern="100" dirty="0">
                <a:solidFill>
                  <a:srgbClr val="000000"/>
                </a:solidFill>
                <a:latin typeface="Times New Roman" panose="02020603050405020304" pitchFamily="18" charset="0"/>
                <a:ea typeface="方正仿宋简体" panose="02010601030101010101" pitchFamily="2" charset="-122"/>
              </a:rPr>
              <a:t>7389.36</a:t>
            </a:r>
            <a:r>
              <a:rPr lang="zh-CN" altLang="en-US" sz="2000" b="1" kern="100" dirty="0">
                <a:solidFill>
                  <a:srgbClr val="000000"/>
                </a:solidFill>
                <a:latin typeface="Times New Roman" panose="02020603050405020304" pitchFamily="18" charset="0"/>
                <a:ea typeface="方正仿宋简体" panose="02010601030101010101" pitchFamily="2" charset="-122"/>
              </a:rPr>
              <a:t>万元，编入</a:t>
            </a:r>
            <a:r>
              <a:rPr lang="en-US" altLang="zh-CN" sz="2000" b="1" kern="100" dirty="0">
                <a:solidFill>
                  <a:srgbClr val="000000"/>
                </a:solidFill>
                <a:latin typeface="Times New Roman" panose="02020603050405020304" pitchFamily="18" charset="0"/>
                <a:ea typeface="方正仿宋简体" panose="02010601030101010101" pitchFamily="2" charset="-122"/>
              </a:rPr>
              <a:t>2019</a:t>
            </a:r>
            <a:r>
              <a:rPr lang="zh-CN" altLang="en-US" sz="2000" b="1" kern="100" dirty="0">
                <a:solidFill>
                  <a:srgbClr val="000000"/>
                </a:solidFill>
                <a:latin typeface="Times New Roman" panose="02020603050405020304" pitchFamily="18" charset="0"/>
                <a:ea typeface="方正仿宋简体" panose="02010601030101010101" pitchFamily="2" charset="-122"/>
              </a:rPr>
              <a:t>年度收入预算。二是部分预算支出未细化。</a:t>
            </a:r>
            <a:r>
              <a:rPr lang="en-US" altLang="zh-CN" sz="2000" b="1" kern="100" dirty="0">
                <a:solidFill>
                  <a:srgbClr val="000000"/>
                </a:solidFill>
                <a:latin typeface="Times New Roman" panose="02020603050405020304" pitchFamily="18" charset="0"/>
                <a:ea typeface="方正仿宋简体" panose="02010601030101010101" pitchFamily="2" charset="-122"/>
              </a:rPr>
              <a:t>2019</a:t>
            </a:r>
            <a:r>
              <a:rPr lang="zh-CN" altLang="en-US" sz="2000" b="1" kern="100" dirty="0">
                <a:solidFill>
                  <a:srgbClr val="000000"/>
                </a:solidFill>
                <a:latin typeface="Times New Roman" panose="02020603050405020304" pitchFamily="18" charset="0"/>
                <a:ea typeface="方正仿宋简体" panose="02010601030101010101" pitchFamily="2" charset="-122"/>
              </a:rPr>
              <a:t>年，有</a:t>
            </a:r>
            <a:r>
              <a:rPr lang="en-US" altLang="zh-CN" sz="2000" b="1" kern="100" dirty="0">
                <a:solidFill>
                  <a:srgbClr val="000000"/>
                </a:solidFill>
                <a:latin typeface="Times New Roman" panose="02020603050405020304" pitchFamily="18" charset="0"/>
                <a:ea typeface="方正仿宋简体" panose="02010601030101010101" pitchFamily="2" charset="-122"/>
              </a:rPr>
              <a:t>10</a:t>
            </a:r>
            <a:r>
              <a:rPr lang="zh-CN" altLang="en-US" sz="2000" b="1" kern="100" dirty="0">
                <a:solidFill>
                  <a:srgbClr val="000000"/>
                </a:solidFill>
                <a:latin typeface="Times New Roman" panose="02020603050405020304" pitchFamily="18" charset="0"/>
                <a:ea typeface="方正仿宋简体" panose="02010601030101010101" pitchFamily="2" charset="-122"/>
              </a:rPr>
              <a:t>项专项资金</a:t>
            </a:r>
            <a:r>
              <a:rPr lang="en-US" altLang="zh-CN" sz="2000" b="1" kern="100" dirty="0">
                <a:solidFill>
                  <a:srgbClr val="000000"/>
                </a:solidFill>
                <a:latin typeface="Times New Roman" panose="02020603050405020304" pitchFamily="18" charset="0"/>
                <a:ea typeface="方正仿宋简体" panose="02010601030101010101" pitchFamily="2" charset="-122"/>
              </a:rPr>
              <a:t>37155</a:t>
            </a:r>
            <a:r>
              <a:rPr lang="zh-CN" altLang="en-US" sz="2000" b="1" kern="100" dirty="0">
                <a:solidFill>
                  <a:srgbClr val="000000"/>
                </a:solidFill>
                <a:latin typeface="Times New Roman" panose="02020603050405020304" pitchFamily="18" charset="0"/>
                <a:ea typeface="方正仿宋简体" panose="02010601030101010101" pitchFamily="2" charset="-122"/>
              </a:rPr>
              <a:t>万元，未细化落实到项目单位。三是部分项目预算安排不精准。</a:t>
            </a:r>
            <a:r>
              <a:rPr lang="en-US" altLang="zh-CN" sz="2000" b="1" kern="100" dirty="0">
                <a:solidFill>
                  <a:srgbClr val="000000"/>
                </a:solidFill>
                <a:latin typeface="Times New Roman" panose="02020603050405020304" pitchFamily="18" charset="0"/>
                <a:ea typeface="方正仿宋简体" panose="02010601030101010101" pitchFamily="2" charset="-122"/>
              </a:rPr>
              <a:t>10</a:t>
            </a:r>
            <a:r>
              <a:rPr lang="zh-CN" altLang="en-US" sz="2000" b="1" kern="100" dirty="0">
                <a:solidFill>
                  <a:srgbClr val="000000"/>
                </a:solidFill>
                <a:latin typeface="Times New Roman" panose="02020603050405020304" pitchFamily="18" charset="0"/>
                <a:ea typeface="方正仿宋简体" panose="02010601030101010101" pitchFamily="2" charset="-122"/>
              </a:rPr>
              <a:t>个单位的</a:t>
            </a:r>
            <a:r>
              <a:rPr lang="en-US" altLang="zh-CN" sz="2000" b="1" kern="100" dirty="0">
                <a:solidFill>
                  <a:srgbClr val="000000"/>
                </a:solidFill>
                <a:latin typeface="Times New Roman" panose="02020603050405020304" pitchFamily="18" charset="0"/>
                <a:ea typeface="方正仿宋简体" panose="02010601030101010101" pitchFamily="2" charset="-122"/>
              </a:rPr>
              <a:t>13</a:t>
            </a:r>
            <a:r>
              <a:rPr lang="zh-CN" altLang="en-US" sz="2000" b="1" kern="100" dirty="0">
                <a:solidFill>
                  <a:srgbClr val="000000"/>
                </a:solidFill>
                <a:latin typeface="Times New Roman" panose="02020603050405020304" pitchFamily="18" charset="0"/>
                <a:ea typeface="方正仿宋简体" panose="02010601030101010101" pitchFamily="2" charset="-122"/>
              </a:rPr>
              <a:t>个项目</a:t>
            </a:r>
            <a:r>
              <a:rPr lang="en-US" altLang="zh-CN" sz="2000" b="1" kern="100" dirty="0">
                <a:solidFill>
                  <a:srgbClr val="000000"/>
                </a:solidFill>
                <a:latin typeface="Times New Roman" panose="02020603050405020304" pitchFamily="18" charset="0"/>
                <a:ea typeface="方正仿宋简体" panose="02010601030101010101" pitchFamily="2" charset="-122"/>
              </a:rPr>
              <a:t>2018</a:t>
            </a:r>
            <a:r>
              <a:rPr lang="zh-CN" altLang="en-US" sz="2000" b="1" kern="100" dirty="0">
                <a:solidFill>
                  <a:srgbClr val="000000"/>
                </a:solidFill>
                <a:latin typeface="Times New Roman" panose="02020603050405020304" pitchFamily="18" charset="0"/>
                <a:ea typeface="方正仿宋简体" panose="02010601030101010101" pitchFamily="2" charset="-122"/>
              </a:rPr>
              <a:t>年结转率超</a:t>
            </a:r>
            <a:r>
              <a:rPr lang="en-US" altLang="zh-CN" sz="2000" b="1" kern="100" dirty="0">
                <a:solidFill>
                  <a:srgbClr val="000000"/>
                </a:solidFill>
                <a:latin typeface="Times New Roman" panose="02020603050405020304" pitchFamily="18" charset="0"/>
                <a:ea typeface="方正仿宋简体" panose="02010601030101010101" pitchFamily="2" charset="-122"/>
              </a:rPr>
              <a:t>50%</a:t>
            </a:r>
            <a:r>
              <a:rPr lang="zh-CN" altLang="en-US" sz="2000" b="1" kern="100" dirty="0">
                <a:solidFill>
                  <a:srgbClr val="000000"/>
                </a:solidFill>
                <a:latin typeface="Times New Roman" panose="02020603050405020304" pitchFamily="18" charset="0"/>
                <a:ea typeface="方正仿宋简体" panose="02010601030101010101" pitchFamily="2" charset="-122"/>
              </a:rPr>
              <a:t>，</a:t>
            </a:r>
            <a:r>
              <a:rPr lang="en-US" altLang="zh-CN" sz="2000" b="1" kern="100" dirty="0">
                <a:solidFill>
                  <a:srgbClr val="000000"/>
                </a:solidFill>
                <a:latin typeface="Times New Roman" panose="02020603050405020304" pitchFamily="18" charset="0"/>
                <a:ea typeface="方正仿宋简体" panose="02010601030101010101" pitchFamily="2" charset="-122"/>
              </a:rPr>
              <a:t>2019</a:t>
            </a:r>
            <a:r>
              <a:rPr lang="zh-CN" altLang="en-US" sz="2000" b="1" kern="100" dirty="0">
                <a:solidFill>
                  <a:srgbClr val="000000"/>
                </a:solidFill>
                <a:latin typeface="Times New Roman" panose="02020603050405020304" pitchFamily="18" charset="0"/>
                <a:ea typeface="方正仿宋简体" panose="02010601030101010101" pitchFamily="2" charset="-122"/>
              </a:rPr>
              <a:t>年继续安排预算</a:t>
            </a:r>
            <a:r>
              <a:rPr lang="en-US" altLang="zh-CN" sz="2000" b="1" kern="100" dirty="0">
                <a:solidFill>
                  <a:srgbClr val="000000"/>
                </a:solidFill>
                <a:latin typeface="Times New Roman" panose="02020603050405020304" pitchFamily="18" charset="0"/>
                <a:ea typeface="方正仿宋简体" panose="02010601030101010101" pitchFamily="2" charset="-122"/>
              </a:rPr>
              <a:t>2410.93</a:t>
            </a:r>
            <a:r>
              <a:rPr lang="zh-CN" altLang="en-US" sz="2000" b="1" kern="100" dirty="0">
                <a:solidFill>
                  <a:srgbClr val="000000"/>
                </a:solidFill>
                <a:latin typeface="Times New Roman" panose="02020603050405020304" pitchFamily="18" charset="0"/>
                <a:ea typeface="方正仿宋简体" panose="02010601030101010101" pitchFamily="2" charset="-122"/>
              </a:rPr>
              <a:t>万元；</a:t>
            </a:r>
            <a:r>
              <a:rPr lang="en-US" altLang="zh-CN" sz="2000" b="1" kern="100" dirty="0">
                <a:solidFill>
                  <a:srgbClr val="000000"/>
                </a:solidFill>
                <a:latin typeface="Times New Roman" panose="02020603050405020304" pitchFamily="18" charset="0"/>
                <a:ea typeface="方正仿宋简体" panose="02010601030101010101" pitchFamily="2" charset="-122"/>
              </a:rPr>
              <a:t>41</a:t>
            </a:r>
            <a:r>
              <a:rPr lang="zh-CN" altLang="en-US" sz="2000" b="1" kern="100" dirty="0">
                <a:solidFill>
                  <a:srgbClr val="000000"/>
                </a:solidFill>
                <a:latin typeface="Times New Roman" panose="02020603050405020304" pitchFamily="18" charset="0"/>
                <a:ea typeface="方正仿宋简体" panose="02010601030101010101" pitchFamily="2" charset="-122"/>
              </a:rPr>
              <a:t>个单位上年结转超预算</a:t>
            </a:r>
            <a:r>
              <a:rPr lang="en-US" altLang="zh-CN" sz="2000" b="1" kern="100" dirty="0">
                <a:solidFill>
                  <a:srgbClr val="000000"/>
                </a:solidFill>
                <a:latin typeface="Times New Roman" panose="02020603050405020304" pitchFamily="18" charset="0"/>
                <a:ea typeface="方正仿宋简体" panose="02010601030101010101" pitchFamily="2" charset="-122"/>
              </a:rPr>
              <a:t>10%</a:t>
            </a:r>
            <a:r>
              <a:rPr lang="zh-CN" altLang="en-US" sz="2000" b="1" kern="100" dirty="0">
                <a:solidFill>
                  <a:srgbClr val="000000"/>
                </a:solidFill>
                <a:latin typeface="Times New Roman" panose="02020603050405020304" pitchFamily="18" charset="0"/>
                <a:ea typeface="方正仿宋简体" panose="02010601030101010101" pitchFamily="2" charset="-122"/>
              </a:rPr>
              <a:t>，未相应核减</a:t>
            </a:r>
            <a:r>
              <a:rPr lang="en-US" altLang="zh-CN" sz="2000" b="1" kern="100" dirty="0">
                <a:solidFill>
                  <a:srgbClr val="000000"/>
                </a:solidFill>
                <a:latin typeface="Times New Roman" panose="02020603050405020304" pitchFamily="18" charset="0"/>
                <a:ea typeface="方正仿宋简体" panose="02010601030101010101" pitchFamily="2" charset="-122"/>
              </a:rPr>
              <a:t>2019</a:t>
            </a:r>
            <a:r>
              <a:rPr lang="zh-CN" altLang="en-US" sz="2000" b="1" kern="100" dirty="0">
                <a:solidFill>
                  <a:srgbClr val="000000"/>
                </a:solidFill>
                <a:latin typeface="Times New Roman" panose="02020603050405020304" pitchFamily="18" charset="0"/>
                <a:ea typeface="方正仿宋简体" panose="02010601030101010101" pitchFamily="2" charset="-122"/>
              </a:rPr>
              <a:t>年度预算。</a:t>
            </a:r>
            <a:endParaRPr lang="en-US" altLang="zh-CN" sz="2000" b="1" kern="100" dirty="0">
              <a:solidFill>
                <a:srgbClr val="000000"/>
              </a:solidFill>
              <a:latin typeface="Times New Roman" panose="02020603050405020304" pitchFamily="18" charset="0"/>
              <a:ea typeface="方正仿宋简体" panose="02010601030101010101" pitchFamily="2" charset="-122"/>
            </a:endParaRPr>
          </a:p>
          <a:p>
            <a:pPr indent="408305" algn="just">
              <a:lnSpc>
                <a:spcPts val="4000"/>
              </a:lnSpc>
              <a:spcAft>
                <a:spcPts val="0"/>
              </a:spcAft>
            </a:pPr>
            <a:r>
              <a:rPr lang="en-US" altLang="zh-CN" sz="2000" b="1" kern="100" dirty="0">
                <a:solidFill>
                  <a:srgbClr val="000000"/>
                </a:solidFill>
                <a:latin typeface="Times New Roman" panose="02020603050405020304" pitchFamily="18" charset="0"/>
                <a:ea typeface="方正仿宋简体" panose="02010601030101010101" pitchFamily="2" charset="-122"/>
              </a:rPr>
              <a:t>2</a:t>
            </a:r>
            <a:r>
              <a:rPr lang="zh-CN" altLang="zh-CN" sz="2000" b="1" kern="100" dirty="0">
                <a:solidFill>
                  <a:srgbClr val="000000"/>
                </a:solidFill>
                <a:latin typeface="Times New Roman" panose="02020603050405020304" pitchFamily="18" charset="0"/>
                <a:ea typeface="方正仿宋简体" panose="02010601030101010101" pitchFamily="2" charset="-122"/>
              </a:rPr>
              <a:t>．</a:t>
            </a:r>
            <a:r>
              <a:rPr lang="zh-CN" altLang="en-US" sz="2000" b="1" kern="100" dirty="0">
                <a:solidFill>
                  <a:srgbClr val="000000"/>
                </a:solidFill>
                <a:latin typeface="Times New Roman" panose="02020603050405020304" pitchFamily="18" charset="0"/>
                <a:ea typeface="方正仿宋简体" panose="02010601030101010101" pitchFamily="2" charset="-122"/>
              </a:rPr>
              <a:t>国有资本经营预算编制不全面。</a:t>
            </a:r>
            <a:r>
              <a:rPr lang="en-US" altLang="zh-CN" sz="2000" b="1" kern="100" dirty="0">
                <a:solidFill>
                  <a:srgbClr val="000000"/>
                </a:solidFill>
                <a:latin typeface="Times New Roman" panose="02020603050405020304" pitchFamily="18" charset="0"/>
                <a:ea typeface="方正仿宋简体" panose="02010601030101010101" pitchFamily="2" charset="-122"/>
              </a:rPr>
              <a:t>2019</a:t>
            </a:r>
            <a:r>
              <a:rPr lang="zh-CN" altLang="en-US" sz="2000" b="1" kern="100" dirty="0">
                <a:solidFill>
                  <a:srgbClr val="000000"/>
                </a:solidFill>
                <a:latin typeface="Times New Roman" panose="02020603050405020304" pitchFamily="18" charset="0"/>
                <a:ea typeface="方正仿宋简体" panose="02010601030101010101" pitchFamily="2" charset="-122"/>
              </a:rPr>
              <a:t>年，</a:t>
            </a:r>
            <a:r>
              <a:rPr lang="en-US" altLang="zh-CN" sz="2000" b="1" kern="100" dirty="0">
                <a:solidFill>
                  <a:srgbClr val="000000"/>
                </a:solidFill>
                <a:latin typeface="Times New Roman" panose="02020603050405020304" pitchFamily="18" charset="0"/>
                <a:ea typeface="方正仿宋简体" panose="02010601030101010101" pitchFamily="2" charset="-122"/>
              </a:rPr>
              <a:t>3</a:t>
            </a:r>
            <a:r>
              <a:rPr lang="zh-CN" altLang="en-US" sz="2000" b="1" kern="100" dirty="0">
                <a:solidFill>
                  <a:srgbClr val="000000"/>
                </a:solidFill>
                <a:latin typeface="Times New Roman" panose="02020603050405020304" pitchFamily="18" charset="0"/>
                <a:ea typeface="方正仿宋简体" panose="02010601030101010101" pitchFamily="2" charset="-122"/>
              </a:rPr>
              <a:t>个功能区有</a:t>
            </a:r>
            <a:r>
              <a:rPr lang="en-US" altLang="zh-CN" sz="2000" b="1" kern="100" dirty="0">
                <a:solidFill>
                  <a:srgbClr val="000000"/>
                </a:solidFill>
                <a:latin typeface="Times New Roman" panose="02020603050405020304" pitchFamily="18" charset="0"/>
                <a:ea typeface="方正仿宋简体" panose="02010601030101010101" pitchFamily="2" charset="-122"/>
              </a:rPr>
              <a:t>20</a:t>
            </a:r>
            <a:r>
              <a:rPr lang="zh-CN" altLang="en-US" sz="2000" b="1" kern="100" dirty="0">
                <a:solidFill>
                  <a:srgbClr val="000000"/>
                </a:solidFill>
                <a:latin typeface="Times New Roman" panose="02020603050405020304" pitchFamily="18" charset="0"/>
                <a:ea typeface="方正仿宋简体" panose="02010601030101010101" pitchFamily="2" charset="-122"/>
              </a:rPr>
              <a:t>家国有企业，未按规定要求纳入国有资本经营预算编制范围。</a:t>
            </a:r>
            <a:endParaRPr lang="en-US" altLang="zh-CN" sz="2000" b="1" kern="100" dirty="0">
              <a:solidFill>
                <a:srgbClr val="000000"/>
              </a:solidFill>
              <a:latin typeface="Times New Roman" panose="02020603050405020304" pitchFamily="18" charset="0"/>
              <a:ea typeface="方正仿宋简体" panose="02010601030101010101" pitchFamily="2" charset="-122"/>
            </a:endParaRPr>
          </a:p>
        </p:txBody>
      </p:sp>
    </p:spTree>
    <p:extLst>
      <p:ext uri="{BB962C8B-B14F-4D97-AF65-F5344CB8AC3E}">
        <p14:creationId xmlns:p14="http://schemas.microsoft.com/office/powerpoint/2010/main" val="142061782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2"/>
                                        </p:tgtEl>
                                        <p:attrNameLst>
                                          <p:attrName>ppt_x</p:attrName>
                                        </p:attrNameLst>
                                      </p:cBhvr>
                                      <p:tavLst>
                                        <p:tav tm="0">
                                          <p:val>
                                            <p:strVal val="ppt_x"/>
                                          </p:val>
                                        </p:tav>
                                        <p:tav tm="100000">
                                          <p:val>
                                            <p:strVal val="ppt_x"/>
                                          </p:val>
                                        </p:tav>
                                      </p:tavLst>
                                    </p:anim>
                                    <p:anim calcmode="lin" valueType="num">
                                      <p:cBhvr additive="base">
                                        <p:cTn id="7" dur="500"/>
                                        <p:tgtEl>
                                          <p:spTgt spid="2"/>
                                        </p:tgtEl>
                                        <p:attrNameLst>
                                          <p:attrName>ppt_y</p:attrName>
                                        </p:attrNameLst>
                                      </p:cBhvr>
                                      <p:tavLst>
                                        <p:tav tm="0">
                                          <p:val>
                                            <p:strVal val="ppt_y"/>
                                          </p:val>
                                        </p:tav>
                                        <p:tav tm="100000">
                                          <p:val>
                                            <p:strVal val="1+ppt_h/2"/>
                                          </p:val>
                                        </p:tav>
                                      </p:tavLst>
                                    </p:anim>
                                    <p:set>
                                      <p:cBhvr>
                                        <p:cTn id="8"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1228" y="152905"/>
            <a:ext cx="3524647" cy="440630"/>
          </a:xfrm>
          <a:prstGeom prst="rect">
            <a:avLst/>
          </a:prstGeom>
        </p:spPr>
        <p:txBody>
          <a:bodyPr lIns="127000" tIns="63500" rIns="127000" bIns="63500" rtlCol="0" anchor="t">
            <a:spAutoFit/>
          </a:bodyPr>
          <a:lstStyle/>
          <a:p>
            <a:pPr algn="l" latinLnBrk="1">
              <a:lnSpc>
                <a:spcPct val="116199"/>
              </a:lnSpc>
            </a:pPr>
            <a:r>
              <a:rPr lang="en-US" sz="1800" b="1">
                <a:solidFill>
                  <a:srgbClr val="FFFFFF"/>
                </a:solidFill>
                <a:latin typeface="Microsoft YaHei"/>
                <a:ea typeface="Microsoft YaHei"/>
              </a:rPr>
              <a:t>在这里输入本页的标题</a:t>
            </a:r>
            <a:endParaRPr lang="en-US" sz="1100"/>
          </a:p>
        </p:txBody>
      </p:sp>
      <p:sp>
        <p:nvSpPr>
          <p:cNvPr id="5" name="Freeform 4"/>
          <p:cNvSpPr/>
          <p:nvPr/>
        </p:nvSpPr>
        <p:spPr>
          <a:xfrm>
            <a:off x="420528" y="260255"/>
            <a:ext cx="0" cy="277849"/>
          </a:xfrm>
          <a:custGeom>
            <a:avLst/>
            <a:gdLst/>
            <a:ahLst/>
            <a:cxnLst/>
            <a:rect l="l" t="t" r="r" b="b"/>
            <a:pathLst>
              <a:path h="277849">
                <a:moveTo>
                  <a:pt x="0" y="0"/>
                </a:moveTo>
                <a:lnTo>
                  <a:pt x="0" y="277849"/>
                </a:lnTo>
              </a:path>
            </a:pathLst>
          </a:custGeom>
          <a:solidFill>
            <a:srgbClr val="F2F2F2"/>
          </a:solidFill>
          <a:ln w="31750">
            <a:solidFill>
              <a:srgbClr val="F2F2F2"/>
            </a:solidFill>
            <a:prstDash val="solid"/>
          </a:ln>
        </p:spPr>
      </p:sp>
      <p:pic>
        <p:nvPicPr>
          <p:cNvPr id="19" name="图片 18">
            <a:extLst>
              <a:ext uri="{FF2B5EF4-FFF2-40B4-BE49-F238E27FC236}">
                <a16:creationId xmlns:a16="http://schemas.microsoft.com/office/drawing/2014/main" id="{B2733288-02B0-43F5-8508-9990EA1C06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101600"/>
            <a:ext cx="13246100" cy="1275876"/>
          </a:xfrm>
          <a:prstGeom prst="rect">
            <a:avLst/>
          </a:prstGeom>
          <a:effectLst>
            <a:softEdge rad="127000"/>
          </a:effectLst>
        </p:spPr>
      </p:pic>
      <p:pic>
        <p:nvPicPr>
          <p:cNvPr id="6" name="Picture 1">
            <a:extLst>
              <a:ext uri="{FF2B5EF4-FFF2-40B4-BE49-F238E27FC236}">
                <a16:creationId xmlns:a16="http://schemas.microsoft.com/office/drawing/2014/main" id="{72728416-E8BF-4DA6-8634-2D7857D6872D}"/>
              </a:ext>
            </a:extLst>
          </p:cNvPr>
          <p:cNvPicPr>
            <a:picLocks noChangeAspect="1"/>
          </p:cNvPicPr>
          <p:nvPr/>
        </p:nvPicPr>
        <p:blipFill>
          <a:blip r:embed="rId4"/>
          <a:stretch>
            <a:fillRect/>
          </a:stretch>
        </p:blipFill>
        <p:spPr>
          <a:xfrm>
            <a:off x="1" y="1226644"/>
            <a:ext cx="9359899" cy="781524"/>
          </a:xfrm>
          <a:prstGeom prst="rect">
            <a:avLst/>
          </a:prstGeom>
          <a:ln>
            <a:noFill/>
          </a:ln>
          <a:effectLst>
            <a:outerShdw blurRad="190500" algn="tl" rotWithShape="0">
              <a:srgbClr val="000000">
                <a:alpha val="70000"/>
              </a:srgbClr>
            </a:outerShdw>
          </a:effectLst>
        </p:spPr>
      </p:pic>
      <p:sp>
        <p:nvSpPr>
          <p:cNvPr id="20" name="矩形 19">
            <a:extLst>
              <a:ext uri="{FF2B5EF4-FFF2-40B4-BE49-F238E27FC236}">
                <a16:creationId xmlns:a16="http://schemas.microsoft.com/office/drawing/2014/main" id="{DC714FAC-9C3A-4D6E-BD34-C6B2EC1F1794}"/>
              </a:ext>
            </a:extLst>
          </p:cNvPr>
          <p:cNvSpPr/>
          <p:nvPr/>
        </p:nvSpPr>
        <p:spPr>
          <a:xfrm>
            <a:off x="63500" y="1388657"/>
            <a:ext cx="9525000" cy="457498"/>
          </a:xfrm>
          <a:prstGeom prst="rect">
            <a:avLst/>
          </a:prstGeom>
        </p:spPr>
        <p:txBody>
          <a:bodyPr wrap="square">
            <a:spAutoFit/>
          </a:bodyPr>
          <a:lstStyle/>
          <a:p>
            <a:pPr indent="406800">
              <a:lnSpc>
                <a:spcPts val="3000"/>
              </a:lnSpc>
            </a:pPr>
            <a:r>
              <a:rPr lang="zh-CN" altLang="zh-CN" sz="2400" b="1" dirty="0">
                <a:solidFill>
                  <a:schemeClr val="bg1"/>
                </a:solidFill>
                <a:latin typeface="方正楷体简体" panose="02010601030101010101" pitchFamily="2" charset="-122"/>
                <a:ea typeface="方正楷体简体" panose="02010601030101010101" pitchFamily="2" charset="-122"/>
                <a:cs typeface="Times New Roman" panose="02020603050405020304" pitchFamily="18" charset="0"/>
              </a:rPr>
              <a:t>（</a:t>
            </a:r>
            <a:r>
              <a:rPr lang="zh-CN" altLang="en-US" sz="2400" b="1" dirty="0">
                <a:solidFill>
                  <a:schemeClr val="bg1"/>
                </a:solidFill>
                <a:latin typeface="方正楷体简体" panose="02010601030101010101" pitchFamily="2" charset="-122"/>
                <a:ea typeface="方正楷体简体" panose="02010601030101010101" pitchFamily="2" charset="-122"/>
                <a:cs typeface="Times New Roman" panose="02020603050405020304" pitchFamily="18" charset="0"/>
              </a:rPr>
              <a:t>二</a:t>
            </a:r>
            <a:r>
              <a:rPr lang="zh-CN" altLang="zh-CN" sz="2400" b="1" dirty="0">
                <a:solidFill>
                  <a:schemeClr val="bg1"/>
                </a:solidFill>
                <a:latin typeface="方正楷体简体" panose="02010601030101010101" pitchFamily="2" charset="-122"/>
                <a:ea typeface="方正楷体简体" panose="02010601030101010101" pitchFamily="2" charset="-122"/>
                <a:cs typeface="Times New Roman" panose="02020603050405020304" pitchFamily="18" charset="0"/>
              </a:rPr>
              <a:t>）</a:t>
            </a:r>
            <a:r>
              <a:rPr lang="zh-CN" altLang="en-US" sz="2400" b="1" dirty="0">
                <a:solidFill>
                  <a:schemeClr val="bg1"/>
                </a:solidFill>
                <a:latin typeface="方正楷体简体" panose="02010601030101010101" pitchFamily="2" charset="-122"/>
                <a:ea typeface="方正楷体简体" panose="02010601030101010101" pitchFamily="2" charset="-122"/>
                <a:cs typeface="Times New Roman" panose="02020603050405020304" pitchFamily="18" charset="0"/>
              </a:rPr>
              <a:t>审计发现的主要问题</a:t>
            </a:r>
            <a:r>
              <a:rPr lang="zh-CN" altLang="zh-CN" sz="2400" b="1" kern="100" dirty="0">
                <a:solidFill>
                  <a:schemeClr val="bg1"/>
                </a:solidFill>
                <a:latin typeface="Times New Roman" panose="02020603050405020304" pitchFamily="18" charset="0"/>
                <a:ea typeface="方正仿宋简体" panose="02010601030101010101" pitchFamily="2" charset="-122"/>
              </a:rPr>
              <a:t>——</a:t>
            </a:r>
            <a:r>
              <a:rPr lang="zh-CN" altLang="en-US" sz="2400" b="1" kern="100" dirty="0">
                <a:solidFill>
                  <a:schemeClr val="bg1"/>
                </a:solidFill>
                <a:latin typeface="Times New Roman" panose="02020603050405020304" pitchFamily="18" charset="0"/>
                <a:ea typeface="方正楷体简体" panose="02010601030101010101" pitchFamily="2" charset="-122"/>
              </a:rPr>
              <a:t>预算执行和决算草案编制方面</a:t>
            </a:r>
            <a:endParaRPr lang="zh-CN" altLang="zh-CN" sz="2400" kern="100" dirty="0">
              <a:solidFill>
                <a:schemeClr val="bg1"/>
              </a:solidFill>
              <a:latin typeface="Times New Roman" panose="02020603050405020304" pitchFamily="18" charset="0"/>
              <a:ea typeface="仿宋_GB2312" panose="02010609030101010101" pitchFamily="49" charset="-122"/>
            </a:endParaRPr>
          </a:p>
        </p:txBody>
      </p:sp>
      <p:sp>
        <p:nvSpPr>
          <p:cNvPr id="8" name="矩形 7">
            <a:extLst>
              <a:ext uri="{FF2B5EF4-FFF2-40B4-BE49-F238E27FC236}">
                <a16:creationId xmlns:a16="http://schemas.microsoft.com/office/drawing/2014/main" id="{14EA62F0-89CE-4894-AA84-32044F943DA2}"/>
              </a:ext>
            </a:extLst>
          </p:cNvPr>
          <p:cNvSpPr/>
          <p:nvPr/>
        </p:nvSpPr>
        <p:spPr>
          <a:xfrm>
            <a:off x="292100" y="2184400"/>
            <a:ext cx="10417701" cy="3934026"/>
          </a:xfrm>
          <a:prstGeom prst="rect">
            <a:avLst/>
          </a:prstGeom>
        </p:spPr>
        <p:txBody>
          <a:bodyPr wrap="square">
            <a:spAutoFit/>
          </a:bodyPr>
          <a:lstStyle/>
          <a:p>
            <a:pPr indent="408305" algn="just">
              <a:lnSpc>
                <a:spcPts val="3800"/>
              </a:lnSpc>
              <a:spcAft>
                <a:spcPts val="0"/>
              </a:spcAft>
            </a:pPr>
            <a:r>
              <a:rPr lang="en-US" altLang="zh-CN" sz="2000" b="1" kern="100" dirty="0">
                <a:solidFill>
                  <a:srgbClr val="000000"/>
                </a:solidFill>
                <a:latin typeface="Times New Roman" panose="02020603050405020304" pitchFamily="18" charset="0"/>
                <a:ea typeface="方正仿宋简体" panose="02010601030101010101" pitchFamily="2" charset="-122"/>
              </a:rPr>
              <a:t>1</a:t>
            </a:r>
            <a:r>
              <a:rPr lang="zh-CN" altLang="en-US" sz="2000" b="1" kern="100" dirty="0">
                <a:solidFill>
                  <a:srgbClr val="000000"/>
                </a:solidFill>
                <a:latin typeface="Times New Roman" panose="02020603050405020304" pitchFamily="18" charset="0"/>
                <a:ea typeface="方正仿宋简体" panose="02010601030101010101" pitchFamily="2" charset="-122"/>
              </a:rPr>
              <a:t>．支出进度不均衡。</a:t>
            </a:r>
            <a:r>
              <a:rPr lang="en-US" altLang="zh-CN" sz="2000" b="1" kern="100" dirty="0">
                <a:solidFill>
                  <a:srgbClr val="000000"/>
                </a:solidFill>
                <a:latin typeface="Times New Roman" panose="02020603050405020304" pitchFamily="18" charset="0"/>
                <a:ea typeface="方正仿宋简体" panose="02010601030101010101" pitchFamily="2" charset="-122"/>
              </a:rPr>
              <a:t>2019</a:t>
            </a:r>
            <a:r>
              <a:rPr lang="zh-CN" altLang="en-US" sz="2000" b="1" kern="100" dirty="0">
                <a:solidFill>
                  <a:srgbClr val="000000"/>
                </a:solidFill>
                <a:latin typeface="Times New Roman" panose="02020603050405020304" pitchFamily="18" charset="0"/>
                <a:ea typeface="方正仿宋简体" panose="02010601030101010101" pitchFamily="2" charset="-122"/>
              </a:rPr>
              <a:t>年，一般公共预算</a:t>
            </a:r>
            <a:r>
              <a:rPr lang="en-US" altLang="zh-CN" sz="2000" b="1" kern="100" dirty="0">
                <a:solidFill>
                  <a:srgbClr val="000000"/>
                </a:solidFill>
                <a:latin typeface="Times New Roman" panose="02020603050405020304" pitchFamily="18" charset="0"/>
                <a:ea typeface="方正仿宋简体" panose="02010601030101010101" pitchFamily="2" charset="-122"/>
              </a:rPr>
              <a:t>1</a:t>
            </a:r>
            <a:r>
              <a:rPr lang="zh-CN" altLang="en-US" sz="2000" b="1" kern="100" dirty="0">
                <a:solidFill>
                  <a:srgbClr val="000000"/>
                </a:solidFill>
                <a:latin typeface="Times New Roman" panose="02020603050405020304" pitchFamily="18" charset="0"/>
                <a:ea typeface="方正仿宋简体" panose="02010601030101010101" pitchFamily="2" charset="-122"/>
              </a:rPr>
              <a:t>至</a:t>
            </a:r>
            <a:r>
              <a:rPr lang="en-US" altLang="zh-CN" sz="2000" b="1" kern="100" dirty="0">
                <a:solidFill>
                  <a:srgbClr val="000000"/>
                </a:solidFill>
                <a:latin typeface="Times New Roman" panose="02020603050405020304" pitchFamily="18" charset="0"/>
                <a:ea typeface="方正仿宋简体" panose="02010601030101010101" pitchFamily="2" charset="-122"/>
              </a:rPr>
              <a:t>6</a:t>
            </a:r>
            <a:r>
              <a:rPr lang="zh-CN" altLang="en-US" sz="2000" b="1" kern="100" dirty="0">
                <a:solidFill>
                  <a:srgbClr val="000000"/>
                </a:solidFill>
                <a:latin typeface="Times New Roman" panose="02020603050405020304" pitchFamily="18" charset="0"/>
                <a:ea typeface="方正仿宋简体" panose="02010601030101010101" pitchFamily="2" charset="-122"/>
              </a:rPr>
              <a:t>月支出</a:t>
            </a:r>
            <a:r>
              <a:rPr lang="en-US" altLang="zh-CN" sz="2000" b="1" kern="100" dirty="0">
                <a:solidFill>
                  <a:srgbClr val="000000"/>
                </a:solidFill>
                <a:latin typeface="Times New Roman" panose="02020603050405020304" pitchFamily="18" charset="0"/>
                <a:ea typeface="方正仿宋简体" panose="02010601030101010101" pitchFamily="2" charset="-122"/>
              </a:rPr>
              <a:t>349686.38</a:t>
            </a:r>
            <a:r>
              <a:rPr lang="zh-CN" altLang="en-US" sz="2000" b="1" kern="100" dirty="0">
                <a:solidFill>
                  <a:srgbClr val="000000"/>
                </a:solidFill>
                <a:latin typeface="Times New Roman" panose="02020603050405020304" pitchFamily="18" charset="0"/>
                <a:ea typeface="方正仿宋简体" panose="02010601030101010101" pitchFamily="2" charset="-122"/>
              </a:rPr>
              <a:t>万元，占全年支出的</a:t>
            </a:r>
            <a:r>
              <a:rPr lang="en-US" altLang="zh-CN" sz="2000" b="1" kern="100" dirty="0">
                <a:solidFill>
                  <a:srgbClr val="000000"/>
                </a:solidFill>
                <a:latin typeface="Times New Roman" panose="02020603050405020304" pitchFamily="18" charset="0"/>
                <a:ea typeface="方正仿宋简体" panose="02010601030101010101" pitchFamily="2" charset="-122"/>
              </a:rPr>
              <a:t>36.41%</a:t>
            </a:r>
            <a:r>
              <a:rPr lang="zh-CN" altLang="en-US" sz="2000" b="1" kern="100" dirty="0">
                <a:solidFill>
                  <a:srgbClr val="000000"/>
                </a:solidFill>
                <a:latin typeface="Times New Roman" panose="02020603050405020304" pitchFamily="18" charset="0"/>
                <a:ea typeface="方正仿宋简体" panose="02010601030101010101" pitchFamily="2" charset="-122"/>
              </a:rPr>
              <a:t>，</a:t>
            </a:r>
            <a:r>
              <a:rPr lang="en-US" altLang="zh-CN" sz="2000" b="1" kern="100" dirty="0">
                <a:solidFill>
                  <a:srgbClr val="000000"/>
                </a:solidFill>
                <a:latin typeface="Times New Roman" panose="02020603050405020304" pitchFamily="18" charset="0"/>
                <a:ea typeface="方正仿宋简体" panose="02010601030101010101" pitchFamily="2" charset="-122"/>
              </a:rPr>
              <a:t>12</a:t>
            </a:r>
            <a:r>
              <a:rPr lang="zh-CN" altLang="en-US" sz="2000" b="1" kern="100" dirty="0">
                <a:solidFill>
                  <a:srgbClr val="000000"/>
                </a:solidFill>
                <a:latin typeface="Times New Roman" panose="02020603050405020304" pitchFamily="18" charset="0"/>
                <a:ea typeface="方正仿宋简体" panose="02010601030101010101" pitchFamily="2" charset="-122"/>
              </a:rPr>
              <a:t>月份支出</a:t>
            </a:r>
            <a:r>
              <a:rPr lang="en-US" altLang="zh-CN" sz="2000" b="1" kern="100" dirty="0">
                <a:solidFill>
                  <a:srgbClr val="000000"/>
                </a:solidFill>
                <a:latin typeface="Times New Roman" panose="02020603050405020304" pitchFamily="18" charset="0"/>
                <a:ea typeface="方正仿宋简体" panose="02010601030101010101" pitchFamily="2" charset="-122"/>
              </a:rPr>
              <a:t>220015.02</a:t>
            </a:r>
            <a:r>
              <a:rPr lang="zh-CN" altLang="en-US" sz="2000" b="1" kern="100" dirty="0">
                <a:solidFill>
                  <a:srgbClr val="000000"/>
                </a:solidFill>
                <a:latin typeface="Times New Roman" panose="02020603050405020304" pitchFamily="18" charset="0"/>
                <a:ea typeface="方正仿宋简体" panose="02010601030101010101" pitchFamily="2" charset="-122"/>
              </a:rPr>
              <a:t>万元，占全年支出的</a:t>
            </a:r>
            <a:r>
              <a:rPr lang="en-US" altLang="zh-CN" sz="2000" b="1" kern="100" dirty="0">
                <a:solidFill>
                  <a:srgbClr val="000000"/>
                </a:solidFill>
                <a:latin typeface="Times New Roman" panose="02020603050405020304" pitchFamily="18" charset="0"/>
                <a:ea typeface="方正仿宋简体" panose="02010601030101010101" pitchFamily="2" charset="-122"/>
              </a:rPr>
              <a:t>22.91%</a:t>
            </a:r>
            <a:r>
              <a:rPr lang="zh-CN" altLang="en-US" sz="2000" b="1" kern="100" dirty="0">
                <a:solidFill>
                  <a:srgbClr val="000000"/>
                </a:solidFill>
                <a:latin typeface="Times New Roman" panose="02020603050405020304" pitchFamily="18" charset="0"/>
                <a:ea typeface="方正仿宋简体" panose="02010601030101010101" pitchFamily="2" charset="-122"/>
              </a:rPr>
              <a:t>。有</a:t>
            </a:r>
            <a:r>
              <a:rPr lang="en-US" altLang="zh-CN" sz="2000" b="1" kern="100" dirty="0">
                <a:solidFill>
                  <a:srgbClr val="000000"/>
                </a:solidFill>
                <a:latin typeface="Times New Roman" panose="02020603050405020304" pitchFamily="18" charset="0"/>
                <a:ea typeface="方正仿宋简体" panose="02010601030101010101" pitchFamily="2" charset="-122"/>
              </a:rPr>
              <a:t>29</a:t>
            </a:r>
            <a:r>
              <a:rPr lang="zh-CN" altLang="en-US" sz="2000" b="1" kern="100" dirty="0">
                <a:solidFill>
                  <a:srgbClr val="000000"/>
                </a:solidFill>
                <a:latin typeface="Times New Roman" panose="02020603050405020304" pitchFamily="18" charset="0"/>
                <a:ea typeface="方正仿宋简体" panose="02010601030101010101" pitchFamily="2" charset="-122"/>
              </a:rPr>
              <a:t>个单位</a:t>
            </a:r>
            <a:r>
              <a:rPr lang="en-US" altLang="zh-CN" sz="2000" b="1" kern="100" dirty="0">
                <a:solidFill>
                  <a:srgbClr val="000000"/>
                </a:solidFill>
                <a:latin typeface="Times New Roman" panose="02020603050405020304" pitchFamily="18" charset="0"/>
                <a:ea typeface="方正仿宋简体" panose="02010601030101010101" pitchFamily="2" charset="-122"/>
              </a:rPr>
              <a:t>12</a:t>
            </a:r>
            <a:r>
              <a:rPr lang="zh-CN" altLang="en-US" sz="2000" b="1" kern="100" dirty="0">
                <a:solidFill>
                  <a:srgbClr val="000000"/>
                </a:solidFill>
                <a:latin typeface="Times New Roman" panose="02020603050405020304" pitchFamily="18" charset="0"/>
                <a:ea typeface="方正仿宋简体" panose="02010601030101010101" pitchFamily="2" charset="-122"/>
              </a:rPr>
              <a:t>月当月支出占全年支出</a:t>
            </a:r>
            <a:r>
              <a:rPr lang="en-US" altLang="zh-CN" sz="2000" b="1" kern="100" dirty="0">
                <a:solidFill>
                  <a:srgbClr val="000000"/>
                </a:solidFill>
                <a:latin typeface="Times New Roman" panose="02020603050405020304" pitchFamily="18" charset="0"/>
                <a:ea typeface="方正仿宋简体" panose="02010601030101010101" pitchFamily="2" charset="-122"/>
              </a:rPr>
              <a:t>30%</a:t>
            </a:r>
            <a:r>
              <a:rPr lang="zh-CN" altLang="en-US" sz="2000" b="1" kern="100" dirty="0">
                <a:solidFill>
                  <a:srgbClr val="000000"/>
                </a:solidFill>
                <a:latin typeface="Times New Roman" panose="02020603050405020304" pitchFamily="18" charset="0"/>
                <a:ea typeface="方正仿宋简体" panose="02010601030101010101" pitchFamily="2" charset="-122"/>
              </a:rPr>
              <a:t>以上。</a:t>
            </a:r>
            <a:endParaRPr lang="en-US" altLang="zh-CN" sz="2000" b="1" kern="100" dirty="0">
              <a:solidFill>
                <a:srgbClr val="000000"/>
              </a:solidFill>
              <a:latin typeface="Times New Roman" panose="02020603050405020304" pitchFamily="18" charset="0"/>
              <a:ea typeface="方正仿宋简体" panose="02010601030101010101" pitchFamily="2" charset="-122"/>
            </a:endParaRPr>
          </a:p>
          <a:p>
            <a:pPr indent="408305" algn="just">
              <a:lnSpc>
                <a:spcPts val="3800"/>
              </a:lnSpc>
              <a:spcAft>
                <a:spcPts val="0"/>
              </a:spcAft>
            </a:pPr>
            <a:r>
              <a:rPr lang="en-US" altLang="zh-CN" sz="2000" b="1" kern="100" dirty="0">
                <a:solidFill>
                  <a:srgbClr val="000000"/>
                </a:solidFill>
                <a:latin typeface="Times New Roman" panose="02020603050405020304" pitchFamily="18" charset="0"/>
                <a:ea typeface="方正仿宋简体" panose="02010601030101010101" pitchFamily="2" charset="-122"/>
              </a:rPr>
              <a:t>2</a:t>
            </a:r>
            <a:r>
              <a:rPr lang="zh-CN" altLang="en-US" sz="2000" b="1" kern="100" dirty="0">
                <a:solidFill>
                  <a:srgbClr val="000000"/>
                </a:solidFill>
                <a:latin typeface="Times New Roman" panose="02020603050405020304" pitchFamily="18" charset="0"/>
                <a:ea typeface="方正仿宋简体" panose="02010601030101010101" pitchFamily="2" charset="-122"/>
              </a:rPr>
              <a:t>．未完全发挥预算的约束性。</a:t>
            </a:r>
            <a:r>
              <a:rPr lang="en-US" altLang="zh-CN" sz="2000" b="1" kern="100" dirty="0">
                <a:solidFill>
                  <a:srgbClr val="000000"/>
                </a:solidFill>
                <a:latin typeface="Times New Roman" panose="02020603050405020304" pitchFamily="18" charset="0"/>
                <a:ea typeface="方正仿宋简体" panose="02010601030101010101" pitchFamily="2" charset="-122"/>
              </a:rPr>
              <a:t>163</a:t>
            </a:r>
            <a:r>
              <a:rPr lang="zh-CN" altLang="en-US" sz="2000" b="1" kern="100" dirty="0">
                <a:solidFill>
                  <a:srgbClr val="000000"/>
                </a:solidFill>
                <a:latin typeface="Times New Roman" panose="02020603050405020304" pitchFamily="18" charset="0"/>
                <a:ea typeface="方正仿宋简体" panose="02010601030101010101" pitchFamily="2" charset="-122"/>
              </a:rPr>
              <a:t>家单位编制的政府采购预算中，有</a:t>
            </a:r>
            <a:r>
              <a:rPr lang="en-US" altLang="zh-CN" sz="2000" b="1" kern="100" dirty="0">
                <a:solidFill>
                  <a:srgbClr val="000000"/>
                </a:solidFill>
                <a:latin typeface="Times New Roman" panose="02020603050405020304" pitchFamily="18" charset="0"/>
                <a:ea typeface="方正仿宋简体" panose="02010601030101010101" pitchFamily="2" charset="-122"/>
              </a:rPr>
              <a:t>45</a:t>
            </a:r>
            <a:r>
              <a:rPr lang="zh-CN" altLang="en-US" sz="2000" b="1" kern="100" dirty="0">
                <a:solidFill>
                  <a:srgbClr val="000000"/>
                </a:solidFill>
                <a:latin typeface="Times New Roman" panose="02020603050405020304" pitchFamily="18" charset="0"/>
                <a:ea typeface="方正仿宋简体" panose="02010601030101010101" pitchFamily="2" charset="-122"/>
              </a:rPr>
              <a:t>家合同采购金额超预算，涉及</a:t>
            </a:r>
            <a:r>
              <a:rPr lang="en-US" altLang="zh-CN" sz="2000" b="1" kern="100" dirty="0">
                <a:solidFill>
                  <a:srgbClr val="000000"/>
                </a:solidFill>
                <a:latin typeface="Times New Roman" panose="02020603050405020304" pitchFamily="18" charset="0"/>
                <a:ea typeface="方正仿宋简体" panose="02010601030101010101" pitchFamily="2" charset="-122"/>
              </a:rPr>
              <a:t>30250.69</a:t>
            </a:r>
            <a:r>
              <a:rPr lang="zh-CN" altLang="en-US" sz="2000" b="1" kern="100" dirty="0">
                <a:solidFill>
                  <a:srgbClr val="000000"/>
                </a:solidFill>
                <a:latin typeface="Times New Roman" panose="02020603050405020304" pitchFamily="18" charset="0"/>
                <a:ea typeface="方正仿宋简体" panose="02010601030101010101" pitchFamily="2" charset="-122"/>
              </a:rPr>
              <a:t>万元，有</a:t>
            </a:r>
            <a:r>
              <a:rPr lang="en-US" altLang="zh-CN" sz="2000" b="1" kern="100" dirty="0">
                <a:solidFill>
                  <a:srgbClr val="000000"/>
                </a:solidFill>
                <a:latin typeface="Times New Roman" panose="02020603050405020304" pitchFamily="18" charset="0"/>
                <a:ea typeface="方正仿宋简体" panose="02010601030101010101" pitchFamily="2" charset="-122"/>
              </a:rPr>
              <a:t>21</a:t>
            </a:r>
            <a:r>
              <a:rPr lang="zh-CN" altLang="en-US" sz="2000" b="1" kern="100" dirty="0">
                <a:solidFill>
                  <a:srgbClr val="000000"/>
                </a:solidFill>
                <a:latin typeface="Times New Roman" panose="02020603050405020304" pitchFamily="18" charset="0"/>
                <a:ea typeface="方正仿宋简体" panose="02010601030101010101" pitchFamily="2" charset="-122"/>
              </a:rPr>
              <a:t>家采购预算执行率低于</a:t>
            </a:r>
            <a:r>
              <a:rPr lang="en-US" altLang="zh-CN" sz="2000" b="1" kern="100" dirty="0">
                <a:solidFill>
                  <a:srgbClr val="000000"/>
                </a:solidFill>
                <a:latin typeface="Times New Roman" panose="02020603050405020304" pitchFamily="18" charset="0"/>
                <a:ea typeface="方正仿宋简体" panose="02010601030101010101" pitchFamily="2" charset="-122"/>
              </a:rPr>
              <a:t>50%</a:t>
            </a:r>
            <a:r>
              <a:rPr lang="zh-CN" altLang="en-US" sz="2000" b="1" kern="100" dirty="0">
                <a:solidFill>
                  <a:srgbClr val="000000"/>
                </a:solidFill>
                <a:latin typeface="Times New Roman" panose="02020603050405020304" pitchFamily="18" charset="0"/>
                <a:ea typeface="方正仿宋简体" panose="02010601030101010101" pitchFamily="2" charset="-122"/>
              </a:rPr>
              <a:t>，涉及</a:t>
            </a:r>
            <a:r>
              <a:rPr lang="en-US" altLang="zh-CN" sz="2000" b="1" kern="100" dirty="0">
                <a:solidFill>
                  <a:srgbClr val="000000"/>
                </a:solidFill>
                <a:latin typeface="Times New Roman" panose="02020603050405020304" pitchFamily="18" charset="0"/>
                <a:ea typeface="方正仿宋简体" panose="02010601030101010101" pitchFamily="2" charset="-122"/>
              </a:rPr>
              <a:t>3026.80</a:t>
            </a:r>
            <a:r>
              <a:rPr lang="zh-CN" altLang="en-US" sz="2000" b="1" kern="100" dirty="0">
                <a:solidFill>
                  <a:srgbClr val="000000"/>
                </a:solidFill>
                <a:latin typeface="Times New Roman" panose="02020603050405020304" pitchFamily="18" charset="0"/>
                <a:ea typeface="方正仿宋简体" panose="02010601030101010101" pitchFamily="2" charset="-122"/>
              </a:rPr>
              <a:t>万元，有</a:t>
            </a:r>
            <a:r>
              <a:rPr lang="en-US" altLang="zh-CN" sz="2000" b="1" kern="100" dirty="0">
                <a:solidFill>
                  <a:srgbClr val="000000"/>
                </a:solidFill>
                <a:latin typeface="Times New Roman" panose="02020603050405020304" pitchFamily="18" charset="0"/>
                <a:ea typeface="方正仿宋简体" panose="02010601030101010101" pitchFamily="2" charset="-122"/>
              </a:rPr>
              <a:t>16</a:t>
            </a:r>
            <a:r>
              <a:rPr lang="zh-CN" altLang="en-US" sz="2000" b="1" kern="100" dirty="0">
                <a:solidFill>
                  <a:srgbClr val="000000"/>
                </a:solidFill>
                <a:latin typeface="Times New Roman" panose="02020603050405020304" pitchFamily="18" charset="0"/>
                <a:ea typeface="方正仿宋简体" panose="02010601030101010101" pitchFamily="2" charset="-122"/>
              </a:rPr>
              <a:t>家采购预算未执行。</a:t>
            </a:r>
            <a:endParaRPr lang="en-US" altLang="zh-CN" sz="2000" b="1" kern="100" dirty="0">
              <a:solidFill>
                <a:srgbClr val="000000"/>
              </a:solidFill>
              <a:latin typeface="Times New Roman" panose="02020603050405020304" pitchFamily="18" charset="0"/>
              <a:ea typeface="方正仿宋简体" panose="02010601030101010101" pitchFamily="2" charset="-122"/>
            </a:endParaRPr>
          </a:p>
          <a:p>
            <a:pPr indent="408305" algn="just">
              <a:lnSpc>
                <a:spcPts val="3800"/>
              </a:lnSpc>
            </a:pPr>
            <a:r>
              <a:rPr lang="en-US" altLang="zh-CN" sz="2000" b="1" kern="100" dirty="0">
                <a:solidFill>
                  <a:srgbClr val="000000"/>
                </a:solidFill>
                <a:latin typeface="Times New Roman" panose="02020603050405020304" pitchFamily="18" charset="0"/>
                <a:ea typeface="方正仿宋简体" panose="02010601030101010101" pitchFamily="2" charset="-122"/>
              </a:rPr>
              <a:t>3</a:t>
            </a:r>
            <a:r>
              <a:rPr lang="zh-CN" altLang="en-US" sz="2000" b="1" kern="100" dirty="0">
                <a:solidFill>
                  <a:srgbClr val="000000"/>
                </a:solidFill>
                <a:latin typeface="Times New Roman" panose="02020603050405020304" pitchFamily="18" charset="0"/>
                <a:ea typeface="方正仿宋简体" panose="02010601030101010101" pitchFamily="2" charset="-122"/>
              </a:rPr>
              <a:t>．财政专项资金分配不及时。</a:t>
            </a:r>
            <a:r>
              <a:rPr lang="en-US" altLang="zh-CN" sz="2000" b="1" kern="100" dirty="0">
                <a:solidFill>
                  <a:srgbClr val="000000"/>
                </a:solidFill>
                <a:latin typeface="Times New Roman" panose="02020603050405020304" pitchFamily="18" charset="0"/>
                <a:ea typeface="方正仿宋简体" panose="02010601030101010101" pitchFamily="2" charset="-122"/>
              </a:rPr>
              <a:t>2019</a:t>
            </a:r>
            <a:r>
              <a:rPr lang="zh-CN" altLang="en-US" sz="2000" b="1" kern="100" dirty="0">
                <a:solidFill>
                  <a:srgbClr val="000000"/>
                </a:solidFill>
                <a:latin typeface="Times New Roman" panose="02020603050405020304" pitchFamily="18" charset="0"/>
                <a:ea typeface="方正仿宋简体" panose="02010601030101010101" pitchFamily="2" charset="-122"/>
              </a:rPr>
              <a:t>年度，由于资金使用分配主管部门未及时提出分配方案，造成</a:t>
            </a:r>
            <a:r>
              <a:rPr lang="en-US" altLang="zh-CN" sz="2000" b="1" kern="100" dirty="0">
                <a:solidFill>
                  <a:srgbClr val="000000"/>
                </a:solidFill>
                <a:latin typeface="Times New Roman" panose="02020603050405020304" pitchFamily="18" charset="0"/>
                <a:ea typeface="方正仿宋简体" panose="02010601030101010101" pitchFamily="2" charset="-122"/>
              </a:rPr>
              <a:t>38</a:t>
            </a:r>
            <a:r>
              <a:rPr lang="zh-CN" altLang="en-US" sz="2000" b="1" kern="100" dirty="0">
                <a:solidFill>
                  <a:srgbClr val="000000"/>
                </a:solidFill>
                <a:latin typeface="Times New Roman" panose="02020603050405020304" pitchFamily="18" charset="0"/>
                <a:ea typeface="方正仿宋简体" panose="02010601030101010101" pitchFamily="2" charset="-122"/>
              </a:rPr>
              <a:t>项资金</a:t>
            </a:r>
            <a:r>
              <a:rPr lang="en-US" altLang="zh-CN" sz="2000" b="1" kern="100" dirty="0">
                <a:solidFill>
                  <a:srgbClr val="000000"/>
                </a:solidFill>
                <a:latin typeface="Times New Roman" panose="02020603050405020304" pitchFamily="18" charset="0"/>
                <a:ea typeface="方正仿宋简体" panose="02010601030101010101" pitchFamily="2" charset="-122"/>
              </a:rPr>
              <a:t>121607.95</a:t>
            </a:r>
            <a:r>
              <a:rPr lang="zh-CN" altLang="en-US" sz="2000" b="1" kern="100" dirty="0">
                <a:solidFill>
                  <a:srgbClr val="000000"/>
                </a:solidFill>
                <a:latin typeface="Times New Roman" panose="02020603050405020304" pitchFamily="18" charset="0"/>
                <a:ea typeface="方正仿宋简体" panose="02010601030101010101" pitchFamily="2" charset="-122"/>
              </a:rPr>
              <a:t>万元，未在</a:t>
            </a:r>
            <a:r>
              <a:rPr lang="en-US" altLang="zh-CN" sz="2000" b="1" kern="100" dirty="0">
                <a:solidFill>
                  <a:srgbClr val="000000"/>
                </a:solidFill>
                <a:latin typeface="Times New Roman" panose="02020603050405020304" pitchFamily="18" charset="0"/>
                <a:ea typeface="方正仿宋简体" panose="02010601030101010101" pitchFamily="2" charset="-122"/>
              </a:rPr>
              <a:t>30</a:t>
            </a:r>
            <a:r>
              <a:rPr lang="zh-CN" altLang="en-US" sz="2000" b="1" kern="100" dirty="0">
                <a:solidFill>
                  <a:srgbClr val="000000"/>
                </a:solidFill>
                <a:latin typeface="Times New Roman" panose="02020603050405020304" pitchFamily="18" charset="0"/>
                <a:ea typeface="方正仿宋简体" panose="02010601030101010101" pitchFamily="2" charset="-122"/>
              </a:rPr>
              <a:t>日内分配到位。</a:t>
            </a:r>
            <a:endParaRPr lang="en-US" altLang="zh-CN" sz="2000" b="1" kern="100" dirty="0">
              <a:solidFill>
                <a:srgbClr val="000000"/>
              </a:solidFill>
              <a:latin typeface="Times New Roman" panose="02020603050405020304" pitchFamily="18" charset="0"/>
              <a:ea typeface="方正仿宋简体" panose="02010601030101010101" pitchFamily="2" charset="-122"/>
            </a:endParaRPr>
          </a:p>
        </p:txBody>
      </p:sp>
    </p:spTree>
    <p:extLst>
      <p:ext uri="{BB962C8B-B14F-4D97-AF65-F5344CB8AC3E}">
        <p14:creationId xmlns:p14="http://schemas.microsoft.com/office/powerpoint/2010/main" val="368713394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afterEffect">
                                  <p:stCondLst>
                                    <p:cond delay="0"/>
                                  </p:stCondLst>
                                  <p:childTnLst>
                                    <p:animMotion origin="layout" path="M -0.00234 -0.00879 L -1.09451 -0.01124 " pathEditMode="relative" rAng="0" ptsTypes="AA">
                                      <p:cBhvr>
                                        <p:cTn id="6" dur="1000" fill="hold"/>
                                        <p:tgtEl>
                                          <p:spTgt spid="8"/>
                                        </p:tgtEl>
                                        <p:attrNameLst>
                                          <p:attrName>ppt_x</p:attrName>
                                          <p:attrName>ppt_y</p:attrName>
                                        </p:attrNameLst>
                                      </p:cBhvr>
                                      <p:rCtr x="-54615" y="-122"/>
                                    </p:animMotion>
                                  </p:childTnLst>
                                </p:cTn>
                              </p:par>
                            </p:childTnLst>
                          </p:cTn>
                        </p:par>
                      </p:childTnLst>
                    </p:cTn>
                  </p:par>
                  <p:par>
                    <p:cTn id="7" fill="hold">
                      <p:stCondLst>
                        <p:cond delay="indefinite"/>
                      </p:stCondLst>
                      <p:childTnLst>
                        <p:par>
                          <p:cTn id="8" fill="hold">
                            <p:stCondLst>
                              <p:cond delay="0"/>
                            </p:stCondLst>
                            <p:childTnLst>
                              <p:par>
                                <p:cTn id="9" presetID="2" presetClass="exit" presetSubtype="4" fill="hold" grpId="1" nodeType="clickEffect">
                                  <p:stCondLst>
                                    <p:cond delay="0"/>
                                  </p:stCondLst>
                                  <p:childTnLst>
                                    <p:anim calcmode="lin" valueType="num">
                                      <p:cBhvr additive="base">
                                        <p:cTn id="10" dur="500"/>
                                        <p:tgtEl>
                                          <p:spTgt spid="8"/>
                                        </p:tgtEl>
                                        <p:attrNameLst>
                                          <p:attrName>ppt_x</p:attrName>
                                        </p:attrNameLst>
                                      </p:cBhvr>
                                      <p:tavLst>
                                        <p:tav tm="0">
                                          <p:val>
                                            <p:strVal val="ppt_x"/>
                                          </p:val>
                                        </p:tav>
                                        <p:tav tm="100000">
                                          <p:val>
                                            <p:strVal val="ppt_x"/>
                                          </p:val>
                                        </p:tav>
                                      </p:tavLst>
                                    </p:anim>
                                    <p:anim calcmode="lin" valueType="num">
                                      <p:cBhvr additive="base">
                                        <p:cTn id="11" dur="500"/>
                                        <p:tgtEl>
                                          <p:spTgt spid="8"/>
                                        </p:tgtEl>
                                        <p:attrNameLst>
                                          <p:attrName>ppt_y</p:attrName>
                                        </p:attrNameLst>
                                      </p:cBhvr>
                                      <p:tavLst>
                                        <p:tav tm="0">
                                          <p:val>
                                            <p:strVal val="ppt_y"/>
                                          </p:val>
                                        </p:tav>
                                        <p:tav tm="100000">
                                          <p:val>
                                            <p:strVal val="1+ppt_h/2"/>
                                          </p:val>
                                        </p:tav>
                                      </p:tavLst>
                                    </p:anim>
                                    <p:set>
                                      <p:cBhvr>
                                        <p:cTn id="12"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1228" y="152905"/>
            <a:ext cx="3524647" cy="440630"/>
          </a:xfrm>
          <a:prstGeom prst="rect">
            <a:avLst/>
          </a:prstGeom>
        </p:spPr>
        <p:txBody>
          <a:bodyPr lIns="127000" tIns="63500" rIns="127000" bIns="63500" rtlCol="0" anchor="t">
            <a:spAutoFit/>
          </a:bodyPr>
          <a:lstStyle/>
          <a:p>
            <a:pPr algn="l" latinLnBrk="1">
              <a:lnSpc>
                <a:spcPct val="116199"/>
              </a:lnSpc>
            </a:pPr>
            <a:r>
              <a:rPr lang="en-US" sz="1800" b="1">
                <a:solidFill>
                  <a:srgbClr val="FFFFFF"/>
                </a:solidFill>
                <a:latin typeface="Microsoft YaHei"/>
                <a:ea typeface="Microsoft YaHei"/>
              </a:rPr>
              <a:t>在这里输入本页的标题</a:t>
            </a:r>
            <a:endParaRPr lang="en-US" sz="1100"/>
          </a:p>
        </p:txBody>
      </p:sp>
      <p:sp>
        <p:nvSpPr>
          <p:cNvPr id="5" name="Freeform 4"/>
          <p:cNvSpPr/>
          <p:nvPr/>
        </p:nvSpPr>
        <p:spPr>
          <a:xfrm>
            <a:off x="420528" y="260255"/>
            <a:ext cx="0" cy="277849"/>
          </a:xfrm>
          <a:custGeom>
            <a:avLst/>
            <a:gdLst/>
            <a:ahLst/>
            <a:cxnLst/>
            <a:rect l="l" t="t" r="r" b="b"/>
            <a:pathLst>
              <a:path h="277849">
                <a:moveTo>
                  <a:pt x="0" y="0"/>
                </a:moveTo>
                <a:lnTo>
                  <a:pt x="0" y="277849"/>
                </a:lnTo>
              </a:path>
            </a:pathLst>
          </a:custGeom>
          <a:solidFill>
            <a:srgbClr val="F2F2F2"/>
          </a:solidFill>
          <a:ln w="31750">
            <a:solidFill>
              <a:srgbClr val="F2F2F2"/>
            </a:solidFill>
            <a:prstDash val="solid"/>
          </a:ln>
        </p:spPr>
      </p:sp>
      <p:pic>
        <p:nvPicPr>
          <p:cNvPr id="19" name="图片 18">
            <a:extLst>
              <a:ext uri="{FF2B5EF4-FFF2-40B4-BE49-F238E27FC236}">
                <a16:creationId xmlns:a16="http://schemas.microsoft.com/office/drawing/2014/main" id="{B2733288-02B0-43F5-8508-9990EA1C06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101600"/>
            <a:ext cx="13246100" cy="1275876"/>
          </a:xfrm>
          <a:prstGeom prst="rect">
            <a:avLst/>
          </a:prstGeom>
          <a:effectLst>
            <a:softEdge rad="127000"/>
          </a:effectLst>
        </p:spPr>
      </p:pic>
      <p:pic>
        <p:nvPicPr>
          <p:cNvPr id="6" name="Picture 1">
            <a:extLst>
              <a:ext uri="{FF2B5EF4-FFF2-40B4-BE49-F238E27FC236}">
                <a16:creationId xmlns:a16="http://schemas.microsoft.com/office/drawing/2014/main" id="{72728416-E8BF-4DA6-8634-2D7857D6872D}"/>
              </a:ext>
            </a:extLst>
          </p:cNvPr>
          <p:cNvPicPr>
            <a:picLocks noChangeAspect="1"/>
          </p:cNvPicPr>
          <p:nvPr/>
        </p:nvPicPr>
        <p:blipFill>
          <a:blip r:embed="rId4"/>
          <a:stretch>
            <a:fillRect/>
          </a:stretch>
        </p:blipFill>
        <p:spPr>
          <a:xfrm>
            <a:off x="1" y="1226644"/>
            <a:ext cx="9359899" cy="781524"/>
          </a:xfrm>
          <a:prstGeom prst="rect">
            <a:avLst/>
          </a:prstGeom>
          <a:ln>
            <a:noFill/>
          </a:ln>
          <a:effectLst>
            <a:outerShdw blurRad="190500" algn="tl" rotWithShape="0">
              <a:srgbClr val="000000">
                <a:alpha val="70000"/>
              </a:srgbClr>
            </a:outerShdw>
          </a:effectLst>
        </p:spPr>
      </p:pic>
      <p:sp>
        <p:nvSpPr>
          <p:cNvPr id="20" name="矩形 19">
            <a:extLst>
              <a:ext uri="{FF2B5EF4-FFF2-40B4-BE49-F238E27FC236}">
                <a16:creationId xmlns:a16="http://schemas.microsoft.com/office/drawing/2014/main" id="{DC714FAC-9C3A-4D6E-BD34-C6B2EC1F1794}"/>
              </a:ext>
            </a:extLst>
          </p:cNvPr>
          <p:cNvSpPr/>
          <p:nvPr/>
        </p:nvSpPr>
        <p:spPr>
          <a:xfrm>
            <a:off x="101574" y="1388657"/>
            <a:ext cx="9486925" cy="457498"/>
          </a:xfrm>
          <a:prstGeom prst="rect">
            <a:avLst/>
          </a:prstGeom>
        </p:spPr>
        <p:txBody>
          <a:bodyPr wrap="square">
            <a:spAutoFit/>
          </a:bodyPr>
          <a:lstStyle/>
          <a:p>
            <a:pPr indent="406800">
              <a:lnSpc>
                <a:spcPts val="3000"/>
              </a:lnSpc>
            </a:pPr>
            <a:r>
              <a:rPr lang="zh-CN" altLang="zh-CN" sz="2400" b="1" dirty="0">
                <a:solidFill>
                  <a:schemeClr val="bg1"/>
                </a:solidFill>
                <a:latin typeface="方正楷体简体" panose="02010601030101010101" pitchFamily="2" charset="-122"/>
                <a:ea typeface="方正楷体简体" panose="02010601030101010101" pitchFamily="2" charset="-122"/>
                <a:cs typeface="Times New Roman" panose="02020603050405020304" pitchFamily="18" charset="0"/>
              </a:rPr>
              <a:t>（</a:t>
            </a:r>
            <a:r>
              <a:rPr lang="zh-CN" altLang="en-US" sz="2400" b="1" dirty="0">
                <a:solidFill>
                  <a:schemeClr val="bg1"/>
                </a:solidFill>
                <a:latin typeface="方正楷体简体" panose="02010601030101010101" pitchFamily="2" charset="-122"/>
                <a:ea typeface="方正楷体简体" panose="02010601030101010101" pitchFamily="2" charset="-122"/>
                <a:cs typeface="Times New Roman" panose="02020603050405020304" pitchFamily="18" charset="0"/>
              </a:rPr>
              <a:t>二</a:t>
            </a:r>
            <a:r>
              <a:rPr lang="zh-CN" altLang="zh-CN" sz="2400" b="1" dirty="0">
                <a:solidFill>
                  <a:schemeClr val="bg1"/>
                </a:solidFill>
                <a:latin typeface="方正楷体简体" panose="02010601030101010101" pitchFamily="2" charset="-122"/>
                <a:ea typeface="方正楷体简体" panose="02010601030101010101" pitchFamily="2" charset="-122"/>
                <a:cs typeface="Times New Roman" panose="02020603050405020304" pitchFamily="18" charset="0"/>
              </a:rPr>
              <a:t>）</a:t>
            </a:r>
            <a:r>
              <a:rPr lang="zh-CN" altLang="en-US" sz="2400" b="1" dirty="0">
                <a:solidFill>
                  <a:schemeClr val="bg1"/>
                </a:solidFill>
                <a:latin typeface="方正楷体简体" panose="02010601030101010101" pitchFamily="2" charset="-122"/>
                <a:ea typeface="方正楷体简体" panose="02010601030101010101" pitchFamily="2" charset="-122"/>
                <a:cs typeface="Times New Roman" panose="02020603050405020304" pitchFamily="18" charset="0"/>
              </a:rPr>
              <a:t>审计发现的主要问题</a:t>
            </a:r>
            <a:r>
              <a:rPr lang="zh-CN" altLang="zh-CN" sz="2400" b="1" kern="100" dirty="0">
                <a:solidFill>
                  <a:schemeClr val="bg1"/>
                </a:solidFill>
                <a:latin typeface="Times New Roman" panose="02020603050405020304" pitchFamily="18" charset="0"/>
                <a:ea typeface="方正仿宋简体" panose="02010601030101010101" pitchFamily="2" charset="-122"/>
              </a:rPr>
              <a:t>——</a:t>
            </a:r>
            <a:r>
              <a:rPr lang="zh-CN" altLang="en-US" sz="2400" b="1" kern="100" dirty="0">
                <a:solidFill>
                  <a:schemeClr val="bg1"/>
                </a:solidFill>
                <a:latin typeface="Times New Roman" panose="02020603050405020304" pitchFamily="18" charset="0"/>
                <a:ea typeface="方正楷体简体" panose="02010601030101010101" pitchFamily="2" charset="-122"/>
              </a:rPr>
              <a:t>预算执行和决算草案编制方面</a:t>
            </a:r>
            <a:endParaRPr lang="zh-CN" altLang="zh-CN" sz="2400" kern="100" dirty="0">
              <a:solidFill>
                <a:schemeClr val="bg1"/>
              </a:solidFill>
              <a:latin typeface="Times New Roman" panose="02020603050405020304" pitchFamily="18" charset="0"/>
              <a:ea typeface="仿宋_GB2312" panose="02010609030101010101" pitchFamily="49" charset="-122"/>
            </a:endParaRPr>
          </a:p>
        </p:txBody>
      </p:sp>
      <p:sp>
        <p:nvSpPr>
          <p:cNvPr id="9" name="矩形 8">
            <a:extLst>
              <a:ext uri="{FF2B5EF4-FFF2-40B4-BE49-F238E27FC236}">
                <a16:creationId xmlns:a16="http://schemas.microsoft.com/office/drawing/2014/main" id="{4023B072-2458-4047-B65C-C2FDF24F5C89}"/>
              </a:ext>
            </a:extLst>
          </p:cNvPr>
          <p:cNvSpPr/>
          <p:nvPr/>
        </p:nvSpPr>
        <p:spPr>
          <a:xfrm>
            <a:off x="215900" y="2413000"/>
            <a:ext cx="10417701" cy="3619837"/>
          </a:xfrm>
          <a:prstGeom prst="rect">
            <a:avLst/>
          </a:prstGeom>
        </p:spPr>
        <p:txBody>
          <a:bodyPr wrap="square">
            <a:spAutoFit/>
          </a:bodyPr>
          <a:lstStyle/>
          <a:p>
            <a:pPr indent="408305" algn="just">
              <a:lnSpc>
                <a:spcPts val="4000"/>
              </a:lnSpc>
            </a:pPr>
            <a:r>
              <a:rPr lang="en-US" altLang="zh-CN" sz="2000" b="1" kern="100" dirty="0">
                <a:solidFill>
                  <a:srgbClr val="000000"/>
                </a:solidFill>
                <a:latin typeface="Times New Roman" panose="02020603050405020304" pitchFamily="18" charset="0"/>
                <a:ea typeface="方正仿宋简体" panose="02010601030101010101" pitchFamily="2" charset="-122"/>
              </a:rPr>
              <a:t>4</a:t>
            </a:r>
            <a:r>
              <a:rPr lang="zh-CN" altLang="en-US" sz="2000" b="1" kern="100" dirty="0">
                <a:solidFill>
                  <a:srgbClr val="000000"/>
                </a:solidFill>
                <a:latin typeface="Times New Roman" panose="02020603050405020304" pitchFamily="18" charset="0"/>
                <a:ea typeface="方正仿宋简体" panose="02010601030101010101" pitchFamily="2" charset="-122"/>
              </a:rPr>
              <a:t>．</a:t>
            </a:r>
            <a:r>
              <a:rPr lang="en-US" altLang="zh-CN" sz="2000" b="1" kern="100" dirty="0">
                <a:solidFill>
                  <a:srgbClr val="000000"/>
                </a:solidFill>
                <a:latin typeface="Times New Roman" panose="02020603050405020304" pitchFamily="18" charset="0"/>
                <a:ea typeface="方正仿宋简体" panose="02010601030101010101" pitchFamily="2" charset="-122"/>
              </a:rPr>
              <a:t>《</a:t>
            </a:r>
            <a:r>
              <a:rPr lang="zh-CN" altLang="en-US" sz="2000" b="1" kern="100" dirty="0">
                <a:solidFill>
                  <a:srgbClr val="000000"/>
                </a:solidFill>
                <a:latin typeface="Times New Roman" panose="02020603050405020304" pitchFamily="18" charset="0"/>
                <a:ea typeface="方正仿宋简体" panose="02010601030101010101" pitchFamily="2" charset="-122"/>
              </a:rPr>
              <a:t>社会养老服务体系建设市级专项资金管理办法</a:t>
            </a:r>
            <a:r>
              <a:rPr lang="en-US" altLang="zh-CN" sz="2000" b="1" kern="100" dirty="0">
                <a:solidFill>
                  <a:srgbClr val="000000"/>
                </a:solidFill>
                <a:latin typeface="Times New Roman" panose="02020603050405020304" pitchFamily="18" charset="0"/>
                <a:ea typeface="方正仿宋简体" panose="02010601030101010101" pitchFamily="2" charset="-122"/>
              </a:rPr>
              <a:t>》《</a:t>
            </a:r>
            <a:r>
              <a:rPr lang="zh-CN" altLang="en-US" sz="2000" b="1" kern="100" dirty="0">
                <a:solidFill>
                  <a:srgbClr val="000000"/>
                </a:solidFill>
                <a:latin typeface="Times New Roman" panose="02020603050405020304" pitchFamily="18" charset="0"/>
                <a:ea typeface="方正仿宋简体" panose="02010601030101010101" pitchFamily="2" charset="-122"/>
              </a:rPr>
              <a:t>济宁市财政专项资金管理办法</a:t>
            </a:r>
            <a:r>
              <a:rPr lang="en-US" altLang="zh-CN" sz="2000" b="1" kern="100" dirty="0">
                <a:solidFill>
                  <a:srgbClr val="000000"/>
                </a:solidFill>
                <a:latin typeface="Times New Roman" panose="02020603050405020304" pitchFamily="18" charset="0"/>
                <a:ea typeface="方正仿宋简体" panose="02010601030101010101" pitchFamily="2" charset="-122"/>
              </a:rPr>
              <a:t>》</a:t>
            </a:r>
            <a:r>
              <a:rPr lang="zh-CN" altLang="en-US" sz="2000" b="1" kern="100" dirty="0">
                <a:solidFill>
                  <a:srgbClr val="000000"/>
                </a:solidFill>
                <a:latin typeface="Times New Roman" panose="02020603050405020304" pitchFamily="18" charset="0"/>
                <a:ea typeface="方正仿宋简体" panose="02010601030101010101" pitchFamily="2" charset="-122"/>
              </a:rPr>
              <a:t>未及时更新；工业转型升级、中小企业发展等</a:t>
            </a:r>
            <a:r>
              <a:rPr lang="en-US" altLang="zh-CN" sz="2000" b="1" kern="100" dirty="0">
                <a:solidFill>
                  <a:srgbClr val="000000"/>
                </a:solidFill>
                <a:latin typeface="Times New Roman" panose="02020603050405020304" pitchFamily="18" charset="0"/>
                <a:ea typeface="方正仿宋简体" panose="02010601030101010101" pitchFamily="2" charset="-122"/>
              </a:rPr>
              <a:t>9</a:t>
            </a:r>
            <a:r>
              <a:rPr lang="zh-CN" altLang="en-US" sz="2000" b="1" kern="100" dirty="0">
                <a:solidFill>
                  <a:srgbClr val="000000"/>
                </a:solidFill>
                <a:latin typeface="Times New Roman" panose="02020603050405020304" pitchFamily="18" charset="0"/>
                <a:ea typeface="方正仿宋简体" panose="02010601030101010101" pitchFamily="2" charset="-122"/>
              </a:rPr>
              <a:t>项资金</a:t>
            </a:r>
            <a:r>
              <a:rPr lang="en-US" altLang="zh-CN" sz="2000" b="1" kern="100" dirty="0">
                <a:solidFill>
                  <a:srgbClr val="000000"/>
                </a:solidFill>
                <a:latin typeface="Times New Roman" panose="02020603050405020304" pitchFamily="18" charset="0"/>
                <a:ea typeface="方正仿宋简体" panose="02010601030101010101" pitchFamily="2" charset="-122"/>
              </a:rPr>
              <a:t>30352.22</a:t>
            </a:r>
            <a:r>
              <a:rPr lang="zh-CN" altLang="en-US" sz="2000" b="1" kern="100" dirty="0">
                <a:solidFill>
                  <a:srgbClr val="000000"/>
                </a:solidFill>
                <a:latin typeface="Times New Roman" panose="02020603050405020304" pitchFamily="18" charset="0"/>
                <a:ea typeface="方正仿宋简体" panose="02010601030101010101" pitchFamily="2" charset="-122"/>
              </a:rPr>
              <a:t>万元，未制定具体资金管理办法。</a:t>
            </a:r>
            <a:endParaRPr lang="en-US" altLang="zh-CN" sz="2000" b="1" kern="100" dirty="0">
              <a:solidFill>
                <a:srgbClr val="000000"/>
              </a:solidFill>
              <a:latin typeface="Times New Roman" panose="02020603050405020304" pitchFamily="18" charset="0"/>
              <a:ea typeface="方正仿宋简体" panose="02010601030101010101" pitchFamily="2" charset="-122"/>
            </a:endParaRPr>
          </a:p>
          <a:p>
            <a:pPr indent="408305" algn="just">
              <a:lnSpc>
                <a:spcPts val="4000"/>
              </a:lnSpc>
              <a:spcAft>
                <a:spcPts val="0"/>
              </a:spcAft>
            </a:pPr>
            <a:r>
              <a:rPr lang="en-US" altLang="zh-CN" sz="2000" b="1" kern="100" dirty="0">
                <a:solidFill>
                  <a:srgbClr val="000000"/>
                </a:solidFill>
                <a:latin typeface="Times New Roman" panose="02020603050405020304" pitchFamily="18" charset="0"/>
                <a:ea typeface="方正仿宋简体" panose="02010601030101010101" pitchFamily="2" charset="-122"/>
              </a:rPr>
              <a:t>5</a:t>
            </a:r>
            <a:r>
              <a:rPr lang="zh-CN" altLang="en-US" sz="2000" b="1" kern="100" dirty="0">
                <a:solidFill>
                  <a:srgbClr val="000000"/>
                </a:solidFill>
                <a:latin typeface="Times New Roman" panose="02020603050405020304" pitchFamily="18" charset="0"/>
                <a:ea typeface="方正仿宋简体" panose="02010601030101010101" pitchFamily="2" charset="-122"/>
              </a:rPr>
              <a:t>．居家和社区养老服务改革试点补助专项预算执行率偏低。</a:t>
            </a:r>
            <a:r>
              <a:rPr lang="en-US" altLang="zh-CN" sz="2000" b="1" kern="100" dirty="0">
                <a:solidFill>
                  <a:srgbClr val="000000"/>
                </a:solidFill>
                <a:latin typeface="Times New Roman" panose="02020603050405020304" pitchFamily="18" charset="0"/>
                <a:ea typeface="方正仿宋简体" panose="02010601030101010101" pitchFamily="2" charset="-122"/>
              </a:rPr>
              <a:t>2017</a:t>
            </a:r>
            <a:r>
              <a:rPr lang="zh-CN" altLang="en-US" sz="2000" b="1" kern="100" dirty="0">
                <a:solidFill>
                  <a:srgbClr val="000000"/>
                </a:solidFill>
                <a:latin typeface="Times New Roman" panose="02020603050405020304" pitchFamily="18" charset="0"/>
                <a:ea typeface="方正仿宋简体" panose="02010601030101010101" pitchFamily="2" charset="-122"/>
              </a:rPr>
              <a:t>年</a:t>
            </a:r>
            <a:r>
              <a:rPr lang="en-US" altLang="zh-CN" sz="2000" b="1" kern="100" dirty="0">
                <a:solidFill>
                  <a:srgbClr val="000000"/>
                </a:solidFill>
                <a:latin typeface="Times New Roman" panose="02020603050405020304" pitchFamily="18" charset="0"/>
                <a:ea typeface="方正仿宋简体" panose="02010601030101010101" pitchFamily="2" charset="-122"/>
              </a:rPr>
              <a:t>12</a:t>
            </a:r>
            <a:r>
              <a:rPr lang="zh-CN" altLang="en-US" sz="2000" b="1" kern="100" dirty="0">
                <a:solidFill>
                  <a:srgbClr val="000000"/>
                </a:solidFill>
                <a:latin typeface="Times New Roman" panose="02020603050405020304" pitchFamily="18" charset="0"/>
                <a:ea typeface="方正仿宋简体" panose="02010601030101010101" pitchFamily="2" charset="-122"/>
              </a:rPr>
              <a:t>月山东省财政厅下达济宁居家和社区养老服务改革试点补助资金</a:t>
            </a:r>
            <a:r>
              <a:rPr lang="en-US" altLang="zh-CN" sz="2000" b="1" kern="100" dirty="0">
                <a:solidFill>
                  <a:srgbClr val="000000"/>
                </a:solidFill>
                <a:latin typeface="Times New Roman" panose="02020603050405020304" pitchFamily="18" charset="0"/>
                <a:ea typeface="方正仿宋简体" panose="02010601030101010101" pitchFamily="2" charset="-122"/>
              </a:rPr>
              <a:t>3826</a:t>
            </a:r>
            <a:r>
              <a:rPr lang="zh-CN" altLang="en-US" sz="2000" b="1" kern="100" dirty="0">
                <a:solidFill>
                  <a:srgbClr val="000000"/>
                </a:solidFill>
                <a:latin typeface="Times New Roman" panose="02020603050405020304" pitchFamily="18" charset="0"/>
                <a:ea typeface="方正仿宋简体" panose="02010601030101010101" pitchFamily="2" charset="-122"/>
              </a:rPr>
              <a:t>万元，截至审计日，市县两级结余合计</a:t>
            </a:r>
            <a:r>
              <a:rPr lang="en-US" altLang="zh-CN" sz="2000" b="1" kern="100" dirty="0">
                <a:solidFill>
                  <a:srgbClr val="000000"/>
                </a:solidFill>
                <a:latin typeface="Times New Roman" panose="02020603050405020304" pitchFamily="18" charset="0"/>
                <a:ea typeface="方正仿宋简体" panose="02010601030101010101" pitchFamily="2" charset="-122"/>
              </a:rPr>
              <a:t>1832.20</a:t>
            </a:r>
            <a:r>
              <a:rPr lang="zh-CN" altLang="en-US" sz="2000" b="1" kern="100" dirty="0">
                <a:solidFill>
                  <a:srgbClr val="000000"/>
                </a:solidFill>
                <a:latin typeface="Times New Roman" panose="02020603050405020304" pitchFamily="18" charset="0"/>
                <a:ea typeface="方正仿宋简体" panose="02010601030101010101" pitchFamily="2" charset="-122"/>
              </a:rPr>
              <a:t>万元，两年合计执行率仅为</a:t>
            </a:r>
            <a:r>
              <a:rPr lang="en-US" altLang="zh-CN" sz="2000" b="1" kern="100" dirty="0">
                <a:solidFill>
                  <a:srgbClr val="000000"/>
                </a:solidFill>
                <a:latin typeface="Times New Roman" panose="02020603050405020304" pitchFamily="18" charset="0"/>
                <a:ea typeface="方正仿宋简体" panose="02010601030101010101" pitchFamily="2" charset="-122"/>
              </a:rPr>
              <a:t>52%</a:t>
            </a:r>
            <a:r>
              <a:rPr lang="zh-CN" altLang="en-US" sz="2000" b="1" kern="100" dirty="0">
                <a:solidFill>
                  <a:srgbClr val="000000"/>
                </a:solidFill>
                <a:latin typeface="Times New Roman" panose="02020603050405020304" pitchFamily="18" charset="0"/>
                <a:ea typeface="方正仿宋简体" panose="02010601030101010101" pitchFamily="2" charset="-122"/>
              </a:rPr>
              <a:t>，其中</a:t>
            </a:r>
            <a:r>
              <a:rPr lang="en-US" altLang="zh-CN" sz="2000" b="1" kern="100" dirty="0">
                <a:solidFill>
                  <a:srgbClr val="000000"/>
                </a:solidFill>
                <a:latin typeface="Times New Roman" panose="02020603050405020304" pitchFamily="18" charset="0"/>
                <a:ea typeface="方正仿宋简体" panose="02010601030101010101" pitchFamily="2" charset="-122"/>
              </a:rPr>
              <a:t>3</a:t>
            </a:r>
            <a:r>
              <a:rPr lang="zh-CN" altLang="en-US" sz="2000" b="1" kern="100" dirty="0">
                <a:solidFill>
                  <a:srgbClr val="000000"/>
                </a:solidFill>
                <a:latin typeface="Times New Roman" panose="02020603050405020304" pitchFamily="18" charset="0"/>
                <a:ea typeface="方正仿宋简体" panose="02010601030101010101" pitchFamily="2" charset="-122"/>
              </a:rPr>
              <a:t>个功能区预算执行率低于</a:t>
            </a:r>
            <a:r>
              <a:rPr lang="en-US" altLang="zh-CN" sz="2000" b="1" kern="100" dirty="0">
                <a:solidFill>
                  <a:srgbClr val="000000"/>
                </a:solidFill>
                <a:latin typeface="Times New Roman" panose="02020603050405020304" pitchFamily="18" charset="0"/>
                <a:ea typeface="方正仿宋简体" panose="02010601030101010101" pitchFamily="2" charset="-122"/>
              </a:rPr>
              <a:t>5%</a:t>
            </a:r>
            <a:r>
              <a:rPr lang="zh-CN" altLang="en-US" sz="2000" b="1" kern="100" dirty="0">
                <a:solidFill>
                  <a:srgbClr val="000000"/>
                </a:solidFill>
                <a:latin typeface="Times New Roman" panose="02020603050405020304" pitchFamily="18" charset="0"/>
                <a:ea typeface="方正仿宋简体" panose="02010601030101010101" pitchFamily="2" charset="-122"/>
              </a:rPr>
              <a:t>，</a:t>
            </a:r>
            <a:r>
              <a:rPr lang="en-US" altLang="zh-CN" sz="2000" b="1" kern="100" dirty="0">
                <a:solidFill>
                  <a:srgbClr val="000000"/>
                </a:solidFill>
                <a:latin typeface="Times New Roman" panose="02020603050405020304" pitchFamily="18" charset="0"/>
                <a:ea typeface="方正仿宋简体" panose="02010601030101010101" pitchFamily="2" charset="-122"/>
              </a:rPr>
              <a:t>3</a:t>
            </a:r>
            <a:r>
              <a:rPr lang="zh-CN" altLang="en-US" sz="2000" b="1" kern="100" dirty="0">
                <a:solidFill>
                  <a:srgbClr val="000000"/>
                </a:solidFill>
                <a:latin typeface="Times New Roman" panose="02020603050405020304" pitchFamily="18" charset="0"/>
                <a:ea typeface="方正仿宋简体" panose="02010601030101010101" pitchFamily="2" charset="-122"/>
              </a:rPr>
              <a:t>个县市预算执行率低于</a:t>
            </a:r>
            <a:r>
              <a:rPr lang="en-US" altLang="zh-CN" sz="2000" b="1" kern="100" dirty="0">
                <a:solidFill>
                  <a:srgbClr val="000000"/>
                </a:solidFill>
                <a:latin typeface="Times New Roman" panose="02020603050405020304" pitchFamily="18" charset="0"/>
                <a:ea typeface="方正仿宋简体" panose="02010601030101010101" pitchFamily="2" charset="-122"/>
              </a:rPr>
              <a:t>25%</a:t>
            </a:r>
            <a:r>
              <a:rPr lang="zh-CN" altLang="en-US" sz="2000" b="1" kern="100" dirty="0">
                <a:solidFill>
                  <a:srgbClr val="000000"/>
                </a:solidFill>
                <a:latin typeface="Times New Roman" panose="02020603050405020304" pitchFamily="18" charset="0"/>
                <a:ea typeface="方正仿宋简体" panose="02010601030101010101" pitchFamily="2" charset="-122"/>
              </a:rPr>
              <a:t>。</a:t>
            </a:r>
            <a:endParaRPr lang="en-US" altLang="zh-CN" sz="2000" b="1" kern="100" dirty="0">
              <a:solidFill>
                <a:srgbClr val="000000"/>
              </a:solidFill>
              <a:latin typeface="Times New Roman" panose="02020603050405020304" pitchFamily="18" charset="0"/>
              <a:ea typeface="方正仿宋简体" panose="02010601030101010101" pitchFamily="2" charset="-122"/>
            </a:endParaRPr>
          </a:p>
        </p:txBody>
      </p:sp>
    </p:spTree>
    <p:extLst>
      <p:ext uri="{BB962C8B-B14F-4D97-AF65-F5344CB8AC3E}">
        <p14:creationId xmlns:p14="http://schemas.microsoft.com/office/powerpoint/2010/main" val="394708418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afterEffect">
                                  <p:stCondLst>
                                    <p:cond delay="0"/>
                                  </p:stCondLst>
                                  <p:childTnLst>
                                    <p:animMotion origin="layout" path="M -0.00234 -0.00879 L -2.0397 -0.05005 " pathEditMode="relative" rAng="0" ptsTypes="AA">
                                      <p:cBhvr>
                                        <p:cTn id="6" dur="750" fill="hold"/>
                                        <p:tgtEl>
                                          <p:spTgt spid="9"/>
                                        </p:tgtEl>
                                        <p:attrNameLst>
                                          <p:attrName>ppt_x</p:attrName>
                                          <p:attrName>ppt_y</p:attrName>
                                        </p:attrNameLst>
                                      </p:cBhvr>
                                      <p:rCtr x="-101868" y="-2075"/>
                                    </p:animMotion>
                                  </p:childTnLst>
                                </p:cTn>
                              </p:par>
                            </p:childTnLst>
                          </p:cTn>
                        </p:par>
                      </p:childTnLst>
                    </p:cTn>
                  </p:par>
                  <p:par>
                    <p:cTn id="7" fill="hold">
                      <p:stCondLst>
                        <p:cond delay="indefinite"/>
                      </p:stCondLst>
                      <p:childTnLst>
                        <p:par>
                          <p:cTn id="8" fill="hold">
                            <p:stCondLst>
                              <p:cond delay="0"/>
                            </p:stCondLst>
                            <p:childTnLst>
                              <p:par>
                                <p:cTn id="9" presetID="2" presetClass="exit" presetSubtype="4" fill="hold" grpId="1" nodeType="clickEffect">
                                  <p:stCondLst>
                                    <p:cond delay="0"/>
                                  </p:stCondLst>
                                  <p:childTnLst>
                                    <p:anim calcmode="lin" valueType="num">
                                      <p:cBhvr additive="base">
                                        <p:cTn id="10" dur="500"/>
                                        <p:tgtEl>
                                          <p:spTgt spid="9"/>
                                        </p:tgtEl>
                                        <p:attrNameLst>
                                          <p:attrName>ppt_x</p:attrName>
                                        </p:attrNameLst>
                                      </p:cBhvr>
                                      <p:tavLst>
                                        <p:tav tm="0">
                                          <p:val>
                                            <p:strVal val="ppt_x"/>
                                          </p:val>
                                        </p:tav>
                                        <p:tav tm="100000">
                                          <p:val>
                                            <p:strVal val="ppt_x"/>
                                          </p:val>
                                        </p:tav>
                                      </p:tavLst>
                                    </p:anim>
                                    <p:anim calcmode="lin" valueType="num">
                                      <p:cBhvr additive="base">
                                        <p:cTn id="11" dur="500"/>
                                        <p:tgtEl>
                                          <p:spTgt spid="9"/>
                                        </p:tgtEl>
                                        <p:attrNameLst>
                                          <p:attrName>ppt_y</p:attrName>
                                        </p:attrNameLst>
                                      </p:cBhvr>
                                      <p:tavLst>
                                        <p:tav tm="0">
                                          <p:val>
                                            <p:strVal val="ppt_y"/>
                                          </p:val>
                                        </p:tav>
                                        <p:tav tm="100000">
                                          <p:val>
                                            <p:strVal val="1+ppt_h/2"/>
                                          </p:val>
                                        </p:tav>
                                      </p:tavLst>
                                    </p:anim>
                                    <p:set>
                                      <p:cBhvr>
                                        <p:cTn id="12"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282</TotalTime>
  <Words>3290</Words>
  <Application>Microsoft Office PowerPoint</Application>
  <PresentationFormat>自定义</PresentationFormat>
  <Paragraphs>111</Paragraphs>
  <Slides>27</Slides>
  <Notes>9</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27</vt:i4>
      </vt:variant>
    </vt:vector>
  </HeadingPairs>
  <TitlesOfParts>
    <vt:vector size="36" baseType="lpstr">
      <vt:lpstr>等线</vt:lpstr>
      <vt:lpstr>方正仿宋简体</vt:lpstr>
      <vt:lpstr>方正楷体简体</vt:lpstr>
      <vt:lpstr>Microsoft YaHei</vt:lpstr>
      <vt:lpstr>Microsoft YaHei</vt:lpstr>
      <vt:lpstr>Arial</vt:lpstr>
      <vt:lpstr>Calibri</vt:lpstr>
      <vt:lpstr>Times New Roman</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jnsj003</dc:creator>
  <cp:lastModifiedBy>王 断</cp:lastModifiedBy>
  <cp:revision>69</cp:revision>
  <dcterms:created xsi:type="dcterms:W3CDTF">2006-08-16T00:00:00Z</dcterms:created>
  <dcterms:modified xsi:type="dcterms:W3CDTF">2020-07-02T08:10:59Z</dcterms:modified>
</cp:coreProperties>
</file>